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8" r:id="rId4"/>
    <p:sldId id="259" r:id="rId5"/>
    <p:sldId id="270" r:id="rId6"/>
    <p:sldId id="284" r:id="rId7"/>
    <p:sldId id="260" r:id="rId8"/>
    <p:sldId id="268" r:id="rId9"/>
    <p:sldId id="269" r:id="rId10"/>
    <p:sldId id="257" r:id="rId11"/>
    <p:sldId id="261" r:id="rId12"/>
    <p:sldId id="263" r:id="rId13"/>
    <p:sldId id="264" r:id="rId14"/>
    <p:sldId id="265" r:id="rId15"/>
    <p:sldId id="288" r:id="rId16"/>
    <p:sldId id="262" r:id="rId17"/>
    <p:sldId id="266" r:id="rId18"/>
    <p:sldId id="267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72" r:id="rId28"/>
    <p:sldId id="271" r:id="rId29"/>
    <p:sldId id="273" r:id="rId30"/>
    <p:sldId id="27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6A2C00-DD92-41D9-A397-EB2EAB8770CF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C204C0-CF6E-4F9B-B2B8-3009DB1D4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window.close()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hemodernword.com/joyce/JJ_clas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firstpeople.us/FP-Html-Pictures/eagle_pg1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67870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i="1" dirty="0" smtClean="0"/>
              <a:t>A Portrait of the Artist </a:t>
            </a:r>
            <a:br>
              <a:rPr lang="en-US" i="1" dirty="0" smtClean="0"/>
            </a:br>
            <a:r>
              <a:rPr lang="en-US" i="1" dirty="0" smtClean="0"/>
              <a:t>as a Young Man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495800"/>
            <a:ext cx="7406640" cy="1066800"/>
          </a:xfrm>
        </p:spPr>
        <p:txBody>
          <a:bodyPr/>
          <a:lstStyle/>
          <a:p>
            <a:r>
              <a:rPr lang="en-US" dirty="0" err="1" smtClean="0"/>
              <a:t>DiMatteo</a:t>
            </a:r>
            <a:r>
              <a:rPr lang="en-US" dirty="0" smtClean="0"/>
              <a:t>/AP English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Joyce at 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5" descr="JJ_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3228975" cy="46291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76800" y="1524000"/>
            <a:ext cx="2819400" cy="1676400"/>
          </a:xfrm>
          <a:prstGeom prst="wedgeRoundRectCallout">
            <a:avLst>
              <a:gd name="adj1" fmla="val -76856"/>
              <a:gd name="adj2" fmla="val 31157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53000" y="16764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I’m already smarter  than you.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Joyce at age 6</a:t>
            </a:r>
            <a:endParaRPr lang="en-US" dirty="0"/>
          </a:p>
        </p:txBody>
      </p:sp>
      <p:pic>
        <p:nvPicPr>
          <p:cNvPr id="4" name="Picture 5" descr="JJ_si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3668751" cy="4800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76800" y="1066800"/>
            <a:ext cx="3505200" cy="1600200"/>
          </a:xfrm>
          <a:prstGeom prst="wedgeRoundRectCallout">
            <a:avLst>
              <a:gd name="adj1" fmla="val -78140"/>
              <a:gd name="adj2" fmla="val 44234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smtClean="0"/>
              <a:t>How do you like me now?  (I’m at </a:t>
            </a:r>
            <a:r>
              <a:rPr lang="en-US" sz="2800" b="1" dirty="0" err="1" smtClean="0"/>
              <a:t>Clongowes</a:t>
            </a:r>
            <a:r>
              <a:rPr lang="en-US" sz="2800" b="1" dirty="0" smtClean="0"/>
              <a:t>!)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00288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rgbClr val="000000"/>
                </a:solidFill>
              </a:rPr>
              <a:t>Clongowes</a:t>
            </a:r>
            <a:r>
              <a:rPr lang="en-US" sz="4400" dirty="0" smtClean="0">
                <a:solidFill>
                  <a:srgbClr val="000000"/>
                </a:solidFill>
              </a:rPr>
              <a:t> school…originally a castle</a:t>
            </a:r>
            <a:endParaRPr lang="en-US" dirty="0"/>
          </a:p>
        </p:txBody>
      </p:sp>
      <p:pic>
        <p:nvPicPr>
          <p:cNvPr id="4" name="Picture 5" descr="JJ_clongow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620000" cy="52387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088" cy="1143000"/>
          </a:xfrm>
        </p:spPr>
        <p:txBody>
          <a:bodyPr/>
          <a:lstStyle/>
          <a:p>
            <a:r>
              <a:rPr lang="en-US" dirty="0" err="1" smtClean="0"/>
              <a:t>Clongowes</a:t>
            </a:r>
            <a:endParaRPr lang="en-US" dirty="0"/>
          </a:p>
        </p:txBody>
      </p:sp>
      <p:pic>
        <p:nvPicPr>
          <p:cNvPr id="4" name="Picture 2" descr="cwc2004-00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4876800" cy="3657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3" descr="cwc2004-007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4876800" cy="3657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4" descr="cwc2004-022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409950"/>
            <a:ext cx="4191000" cy="31432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</a:t>
            </a:r>
            <a:endParaRPr lang="en-US" dirty="0"/>
          </a:p>
        </p:txBody>
      </p:sp>
      <p:pic>
        <p:nvPicPr>
          <p:cNvPr id="4" name="Picture 2" descr="RollBoo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803" b="2747"/>
          <a:stretch>
            <a:fillRect/>
          </a:stretch>
        </p:blipFill>
        <p:spPr bwMode="auto">
          <a:xfrm>
            <a:off x="1219200" y="1219200"/>
            <a:ext cx="7232836" cy="536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Belvedere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Attended from age 8 until transferred to University College at Dublin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1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With his Buddies at School</a:t>
            </a:r>
            <a:endParaRPr lang="en-US" dirty="0"/>
          </a:p>
        </p:txBody>
      </p:sp>
      <p:pic>
        <p:nvPicPr>
          <p:cNvPr id="4" name="Picture 6" descr="JJ_university_coll_clas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66850"/>
            <a:ext cx="7381875" cy="4762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Donut 4"/>
          <p:cNvSpPr/>
          <p:nvPr/>
        </p:nvSpPr>
        <p:spPr>
          <a:xfrm>
            <a:off x="2667000" y="2057400"/>
            <a:ext cx="990600" cy="1066800"/>
          </a:xfrm>
          <a:prstGeom prst="donut">
            <a:avLst>
              <a:gd name="adj" fmla="val 7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47888" cy="5516562"/>
          </a:xfrm>
        </p:spPr>
        <p:txBody>
          <a:bodyPr>
            <a:normAutofit/>
          </a:bodyPr>
          <a:lstStyle/>
          <a:p>
            <a:r>
              <a:rPr lang="en-US" dirty="0" smtClean="0"/>
              <a:t>Joyce at </a:t>
            </a:r>
            <a:br>
              <a:rPr lang="en-US" dirty="0" smtClean="0"/>
            </a:br>
            <a:r>
              <a:rPr lang="en-US" dirty="0" smtClean="0"/>
              <a:t>Graduation</a:t>
            </a:r>
            <a:br>
              <a:rPr lang="en-US" dirty="0" smtClean="0"/>
            </a:b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University </a:t>
            </a:r>
            <a:br>
              <a:rPr lang="en-US" dirty="0" smtClean="0"/>
            </a:br>
            <a:r>
              <a:rPr lang="en-US" dirty="0" smtClean="0"/>
              <a:t>College of </a:t>
            </a:r>
            <a:br>
              <a:rPr lang="en-US" dirty="0" smtClean="0"/>
            </a:br>
            <a:r>
              <a:rPr lang="en-US" dirty="0" smtClean="0"/>
              <a:t>Dublin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5" descr="JJ_gradu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57200"/>
            <a:ext cx="4543425" cy="5715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“In the beginning, there was the word…”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038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“I’m James Joyce.  I like words.  And different meanings.  And sounds of words.  And sounds of silence.  And </a:t>
            </a:r>
            <a:r>
              <a:rPr lang="en-US" dirty="0" err="1" smtClean="0"/>
              <a:t>oxymorons</a:t>
            </a:r>
            <a:r>
              <a:rPr lang="en-US" dirty="0" smtClean="0"/>
              <a:t>.  But not regular morons.”</a:t>
            </a:r>
          </a:p>
          <a:p>
            <a:pPr>
              <a:buNone/>
            </a:pPr>
            <a:r>
              <a:rPr lang="en-US" sz="2800" dirty="0" smtClean="0"/>
              <a:t>(as interpreted by TND)</a:t>
            </a:r>
            <a:endParaRPr lang="en-US" sz="2800" dirty="0"/>
          </a:p>
        </p:txBody>
      </p:sp>
      <p:pic>
        <p:nvPicPr>
          <p:cNvPr id="4" name="Picture 5" descr="JJ_1904_cur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935413" cy="573695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19288" cy="4800600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Et </a:t>
            </a:r>
            <a:r>
              <a:rPr lang="en-US" i="1" dirty="0" err="1" smtClean="0"/>
              <a:t>ignotas</a:t>
            </a:r>
            <a:r>
              <a:rPr lang="en-US" i="1" dirty="0" smtClean="0"/>
              <a:t> </a:t>
            </a:r>
            <a:r>
              <a:rPr lang="en-US" i="1" dirty="0" err="1" smtClean="0"/>
              <a:t>animum</a:t>
            </a:r>
            <a:r>
              <a:rPr lang="en-US" i="1" dirty="0" smtClean="0"/>
              <a:t> </a:t>
            </a:r>
            <a:r>
              <a:rPr lang="en-US" i="1" dirty="0" err="1" smtClean="0"/>
              <a:t>dimittit</a:t>
            </a:r>
            <a:r>
              <a:rPr lang="en-US" i="1" dirty="0" smtClean="0"/>
              <a:t> in </a:t>
            </a:r>
            <a:r>
              <a:rPr lang="en-US" i="1" dirty="0" err="1" smtClean="0"/>
              <a:t>artes</a:t>
            </a:r>
            <a:r>
              <a:rPr lang="en-US" i="1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Ovid, </a:t>
            </a:r>
            <a:r>
              <a:rPr lang="en-US" i="1" dirty="0" smtClean="0"/>
              <a:t>Metamorphoses</a:t>
            </a:r>
            <a:r>
              <a:rPr lang="en-US" dirty="0" smtClean="0"/>
              <a:t>: VIII, 18</a:t>
            </a:r>
          </a:p>
          <a:p>
            <a:pPr>
              <a:buNone/>
            </a:pPr>
            <a:r>
              <a:rPr lang="en-US" dirty="0" smtClean="0"/>
              <a:t>“And he applied his mind to the obscure arts.”</a:t>
            </a:r>
          </a:p>
          <a:p>
            <a:pPr>
              <a:buNone/>
            </a:pPr>
            <a:r>
              <a:rPr lang="en-US" dirty="0" smtClean="0"/>
              <a:t>He=</a:t>
            </a:r>
            <a:r>
              <a:rPr lang="en-US" dirty="0" err="1" smtClean="0"/>
              <a:t>Daedalus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Obscure?</a:t>
            </a:r>
          </a:p>
          <a:p>
            <a:r>
              <a:rPr lang="en-US" dirty="0" smtClean="0"/>
              <a:t>Less elementary, more creative, sophisticated, symbolic, UNKNOWN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to page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0" i="1" dirty="0" smtClean="0">
                <a:solidFill>
                  <a:schemeClr val="accent2"/>
                </a:solidFill>
              </a:rPr>
              <a:t>WAIT!!</a:t>
            </a:r>
            <a:endParaRPr lang="en-US" sz="180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74638"/>
            <a:ext cx="2609088" cy="6049962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/>
              <a:t>The Minotaur, </a:t>
            </a:r>
            <a:r>
              <a:rPr lang="en-US" sz="3600" dirty="0" smtClean="0"/>
              <a:t>George Watt (1885)</a:t>
            </a:r>
            <a:endParaRPr lang="en-US" sz="3600" dirty="0"/>
          </a:p>
        </p:txBody>
      </p:sp>
      <p:pic>
        <p:nvPicPr>
          <p:cNvPr id="4" name="Picture 2" descr="GJ-Minotaur-Wat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5105400" cy="6248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this labyrinth…</a:t>
            </a:r>
            <a:endParaRPr lang="en-US" dirty="0"/>
          </a:p>
        </p:txBody>
      </p:sp>
      <p:pic>
        <p:nvPicPr>
          <p:cNvPr id="4" name="Picture 2" descr="labyrinth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013" y="1447800"/>
            <a:ext cx="7189524" cy="4800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1036638"/>
          </a:xfrm>
        </p:spPr>
        <p:txBody>
          <a:bodyPr>
            <a:normAutofit/>
          </a:bodyPr>
          <a:lstStyle/>
          <a:p>
            <a:r>
              <a:rPr lang="en-US" sz="2400" i="1" dirty="0" err="1" smtClean="0"/>
              <a:t>Theseus</a:t>
            </a:r>
            <a:r>
              <a:rPr lang="en-US" sz="2400" i="1" dirty="0" smtClean="0"/>
              <a:t> slaying the Minotaur</a:t>
            </a:r>
            <a:r>
              <a:rPr lang="en-US" sz="2400" dirty="0" smtClean="0"/>
              <a:t>. </a:t>
            </a:r>
            <a:r>
              <a:rPr lang="en-US" sz="2400" dirty="0" err="1" smtClean="0"/>
              <a:t>Stamnos</a:t>
            </a:r>
            <a:r>
              <a:rPr lang="en-US" sz="2400" dirty="0" smtClean="0"/>
              <a:t> by the </a:t>
            </a:r>
            <a:r>
              <a:rPr lang="en-US" sz="2400" dirty="0" err="1" smtClean="0"/>
              <a:t>Kleophrades</a:t>
            </a:r>
            <a:r>
              <a:rPr lang="en-US" sz="2400" dirty="0" smtClean="0"/>
              <a:t> Painter, c.500-450 BCE. </a:t>
            </a:r>
            <a:endParaRPr lang="en-US" sz="2400" dirty="0"/>
          </a:p>
        </p:txBody>
      </p:sp>
      <p:pic>
        <p:nvPicPr>
          <p:cNvPr id="4" name="Picture 2" descr="IG-Theseus-Minotaur-Mosa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6264420" cy="4648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74638"/>
            <a:ext cx="2837688" cy="5440362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Daedalus</a:t>
            </a:r>
            <a:r>
              <a:rPr lang="en-US" sz="2800" dirty="0" smtClean="0"/>
              <a:t> constructs wings for his son, </a:t>
            </a:r>
            <a:r>
              <a:rPr lang="en-US" sz="2800" dirty="0" err="1" smtClean="0"/>
              <a:t>Icarus</a:t>
            </a:r>
            <a:r>
              <a:rPr lang="en-US" sz="2800" dirty="0" smtClean="0"/>
              <a:t>; Rome (1888).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Daedalus_und_Ikarus_MK188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4923692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3429000" cy="3687762"/>
          </a:xfrm>
        </p:spPr>
        <p:txBody>
          <a:bodyPr>
            <a:noAutofit/>
          </a:bodyPr>
          <a:lstStyle/>
          <a:p>
            <a:r>
              <a:rPr lang="fr-FR" sz="2400" i="1" dirty="0" err="1" smtClean="0">
                <a:solidFill>
                  <a:schemeClr val="tx1"/>
                </a:solidFill>
              </a:rPr>
              <a:t>Icarus</a:t>
            </a:r>
            <a:r>
              <a:rPr lang="fr-FR" sz="2400" i="1" dirty="0" smtClean="0">
                <a:solidFill>
                  <a:schemeClr val="tx1"/>
                </a:solidFill>
              </a:rPr>
              <a:t> and </a:t>
            </a:r>
            <a:r>
              <a:rPr lang="fr-FR" sz="2400" i="1" dirty="0" err="1" smtClean="0">
                <a:solidFill>
                  <a:schemeClr val="tx1"/>
                </a:solidFill>
              </a:rPr>
              <a:t>Daedalus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Charles Paul </a:t>
            </a:r>
            <a:r>
              <a:rPr lang="fr-FR" sz="2400" dirty="0" err="1" smtClean="0">
                <a:solidFill>
                  <a:schemeClr val="tx1"/>
                </a:solidFill>
              </a:rPr>
              <a:t>Landon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1799 </a:t>
            </a:r>
            <a:br>
              <a:rPr lang="fr-FR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Landon-IcarusandDaedal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28600"/>
            <a:ext cx="5035050" cy="6364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86400"/>
            <a:ext cx="80010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Landscape with the Fall of </a:t>
            </a:r>
            <a:r>
              <a:rPr lang="en-US" sz="2400" b="1" dirty="0" err="1" smtClean="0"/>
              <a:t>Icarus</a:t>
            </a:r>
            <a:r>
              <a:rPr lang="en-US" sz="2400" b="1" dirty="0" smtClean="0"/>
              <a:t>, </a:t>
            </a:r>
            <a:r>
              <a:rPr lang="en-US" sz="2400" dirty="0" smtClean="0"/>
              <a:t>c. 1558. Pieter </a:t>
            </a:r>
            <a:r>
              <a:rPr lang="en-US" sz="2400" dirty="0" err="1" smtClean="0"/>
              <a:t>Bruegel</a:t>
            </a:r>
            <a:endParaRPr lang="en-US" sz="2400" dirty="0"/>
          </a:p>
        </p:txBody>
      </p:sp>
      <p:pic>
        <p:nvPicPr>
          <p:cNvPr id="4" name="Picture 2" descr="icar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613742" cy="5029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</a:t>
            </a:r>
            <a:r>
              <a:rPr lang="en-US" dirty="0" err="1" smtClean="0"/>
              <a:t>Daedalus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Name means “cunning artificer”</a:t>
            </a:r>
          </a:p>
          <a:p>
            <a:r>
              <a:rPr lang="en-US" dirty="0" smtClean="0"/>
              <a:t>‘artificer’?</a:t>
            </a:r>
          </a:p>
          <a:p>
            <a:r>
              <a:rPr lang="en-US" dirty="0" smtClean="0"/>
              <a:t>Credited with inventing carpentry, the saw, axe, drill, glue, et al.</a:t>
            </a:r>
          </a:p>
          <a:p>
            <a:r>
              <a:rPr lang="en-US" dirty="0" smtClean="0"/>
              <a:t>Romanticism: </a:t>
            </a:r>
            <a:r>
              <a:rPr lang="en-US" dirty="0" err="1" smtClean="0"/>
              <a:t>Daedalus</a:t>
            </a:r>
            <a:r>
              <a:rPr lang="en-US" dirty="0" smtClean="0"/>
              <a:t> = the classic artist (hardworking, dedicated to the craft)</a:t>
            </a:r>
          </a:p>
          <a:p>
            <a:r>
              <a:rPr lang="en-US" dirty="0" smtClean="0"/>
              <a:t>Son </a:t>
            </a:r>
            <a:r>
              <a:rPr lang="en-US" dirty="0" err="1" smtClean="0"/>
              <a:t>Icarus</a:t>
            </a:r>
            <a:r>
              <a:rPr lang="en-US" dirty="0" smtClean="0"/>
              <a:t> = the creative artist (passionate but rebellious,  may be self-destructive)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Trace sensory imagery</a:t>
            </a:r>
            <a:endParaRPr lang="en-US" b="1" dirty="0"/>
          </a:p>
        </p:txBody>
      </p:sp>
      <p:pic>
        <p:nvPicPr>
          <p:cNvPr id="1027" name="Picture 3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2768120" cy="1966866"/>
          </a:xfrm>
          <a:prstGeom prst="rect">
            <a:avLst/>
          </a:prstGeom>
          <a:noFill/>
        </p:spPr>
      </p:pic>
      <p:pic>
        <p:nvPicPr>
          <p:cNvPr id="1029" name="Picture 5" descr="http://whatscookingamerica.net/Fruit/Lemon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057400" cy="1943100"/>
          </a:xfrm>
          <a:prstGeom prst="rect">
            <a:avLst/>
          </a:prstGeom>
          <a:noFill/>
        </p:spPr>
      </p:pic>
      <p:pic>
        <p:nvPicPr>
          <p:cNvPr id="1031" name="Picture 7" descr="Bald Eagle - Fearsome Flight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267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Developmental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Progression of senses in chapter one: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Hearing: 		the story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Sight: 		the father’s face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Taste:		lemon </a:t>
            </a:r>
            <a:r>
              <a:rPr lang="en-US" dirty="0" err="1" smtClean="0"/>
              <a:t>platt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Touch:		warm and cold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Smell:		the </a:t>
            </a:r>
            <a:r>
              <a:rPr lang="en-US" dirty="0" err="1" smtClean="0"/>
              <a:t>oilsheet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Why are they in this order? What is the significance of their development?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First warm then cold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“His mother had a nicer smell than his father”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“Uncle Charles and Dante were older than his father and mother but Uncle Charles was older than Dante”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“The </a:t>
            </a:r>
            <a:r>
              <a:rPr lang="en-US" dirty="0" err="1" smtClean="0"/>
              <a:t>Vances</a:t>
            </a:r>
            <a:r>
              <a:rPr lang="en-US" dirty="0" smtClean="0"/>
              <a:t> lived in number seven. They had a different father and mother. They were Eileen’s father and mother. ”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“When he was grown up, he was going to marry Eileen.”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Why does Joyce highlight this relationship-oriented development?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19288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400" i="1" dirty="0" smtClean="0">
                <a:solidFill>
                  <a:srgbClr val="C00000"/>
                </a:solidFill>
              </a:rPr>
              <a:t>A</a:t>
            </a:r>
            <a:r>
              <a:rPr lang="en-US" sz="5400" i="1" dirty="0" smtClean="0"/>
              <a:t> </a:t>
            </a:r>
            <a:r>
              <a:rPr lang="en-US" sz="5400" i="1" dirty="0" smtClean="0">
                <a:solidFill>
                  <a:srgbClr val="00B050"/>
                </a:solidFill>
              </a:rPr>
              <a:t>Portrait</a:t>
            </a:r>
            <a:r>
              <a:rPr lang="en-US" sz="5400" i="1" dirty="0" smtClean="0"/>
              <a:t> of </a:t>
            </a:r>
            <a:r>
              <a:rPr lang="en-US" sz="5400" b="1" i="1" dirty="0" smtClean="0"/>
              <a:t>the</a:t>
            </a:r>
            <a:r>
              <a:rPr lang="en-US" sz="5400" i="1" dirty="0" smtClean="0"/>
              <a:t> </a:t>
            </a:r>
            <a:r>
              <a:rPr lang="en-US" sz="5400" i="1" dirty="0" smtClean="0">
                <a:solidFill>
                  <a:srgbClr val="002060"/>
                </a:solidFill>
              </a:rPr>
              <a:t>Artist</a:t>
            </a:r>
            <a:r>
              <a:rPr lang="en-US" sz="5400" i="1" dirty="0" smtClean="0"/>
              <a:t>…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-it’s subjective: not the only one!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-portrait: representative of artistic expression</a:t>
            </a:r>
          </a:p>
          <a:p>
            <a:pPr>
              <a:buNone/>
            </a:pPr>
            <a:r>
              <a:rPr lang="en-US" b="1" dirty="0" smtClean="0"/>
              <a:t>-really, Joyce?  Self-important much?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-indicates overlap of visual and written arts as a form of personal expression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Ireland’s history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Highly influential on Joyce &amp; in novel</a:t>
            </a:r>
          </a:p>
          <a:p>
            <a:r>
              <a:rPr lang="en-US" dirty="0" smtClean="0"/>
              <a:t>Ireland: British colony for hundreds of years; treated as inferior to English and Scottish</a:t>
            </a:r>
          </a:p>
          <a:p>
            <a:r>
              <a:rPr lang="en-US" dirty="0" smtClean="0"/>
              <a:t>Example:  “A Modest Proposal” by Jonathan Swift, pub. 1729  (Full title:  “A Modest Proposal for Preventing the Children of Poor People in Ireland From Being a Burden on Their Parents or Country, and for Making Them Beneficial to the </a:t>
            </a:r>
            <a:r>
              <a:rPr lang="en-US" dirty="0" err="1" smtClean="0"/>
              <a:t>Publick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increasing agitation and desire for independence in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Charles Stewart Parnell:  “Uncrowned King of Ireland”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598762" cy="451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4478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27 June 1846 – 6 Oct 1891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Protestant landowner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Elected to Parliament in 1875(House of Commons)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1879: elected President of the Irish Land League (founded by Michael </a:t>
            </a:r>
            <a:r>
              <a:rPr lang="en-US" sz="2400" dirty="0" err="1" smtClean="0"/>
              <a:t>Davitt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1880:  elected leader of the Home Rule League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Gains prominence and power through the decade; his charisma made him the best representative of the cause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Parnell Affair</a:t>
            </a:r>
            <a:endParaRPr lang="en-US" dirty="0"/>
          </a:p>
        </p:txBody>
      </p:sp>
      <p:pic>
        <p:nvPicPr>
          <p:cNvPr id="4" name="Content Placeholder 3" descr="KittyOSh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2819400" cy="4279705"/>
          </a:xfrm>
        </p:spPr>
      </p:pic>
      <p:sp>
        <p:nvSpPr>
          <p:cNvPr id="5" name="TextBox 4"/>
          <p:cNvSpPr txBox="1"/>
          <p:nvPr/>
        </p:nvSpPr>
        <p:spPr>
          <a:xfrm>
            <a:off x="3886200" y="1295400"/>
            <a:ext cx="5257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1889:  Captain William O’Shea files for divorce from his wife Katherine; Parnell is named as a defendant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Parnell and Katherine had been together for ten years; her three children were fathered by Parnell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The affair was a “public secret” but still quite scandalous in Victorian Great Britain and Catholic Ireland (adultery = cardinal sin)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Parnell didn’t refute the charges so that the divorce would be granted and he could marry Katherine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SN:  Katherine = “Kitty”, slang for prostitute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Parnell and O’Shea married on June 25, 1891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Affair…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43088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Nov. 18, 1890:  INL upholds Parnell as leader</a:t>
            </a:r>
          </a:p>
          <a:p>
            <a:r>
              <a:rPr lang="en-US" dirty="0" smtClean="0"/>
              <a:t>December 6, 1890:  majority walks out of negotiations; “Anti-</a:t>
            </a:r>
            <a:r>
              <a:rPr lang="en-US" dirty="0" err="1" smtClean="0"/>
              <a:t>Parnellites</a:t>
            </a:r>
            <a:r>
              <a:rPr lang="en-US" dirty="0" smtClean="0"/>
              <a:t>”  form Irish National Federation—includes Michael </a:t>
            </a:r>
            <a:r>
              <a:rPr lang="en-US" dirty="0" err="1" smtClean="0"/>
              <a:t>Davitt</a:t>
            </a:r>
            <a:endParaRPr lang="en-US" dirty="0" smtClean="0"/>
          </a:p>
          <a:p>
            <a:r>
              <a:rPr lang="en-US" dirty="0" smtClean="0"/>
              <a:t>The Catholic Church did not officially take a position on Parnell until June 1891: “by his public misconduct, [he] has utterly disqualified himself to be…a leader”</a:t>
            </a:r>
          </a:p>
          <a:p>
            <a:r>
              <a:rPr lang="en-US" dirty="0" smtClean="0"/>
              <a:t>Parnell’s marriage to O’Shea did not alleviate tensions; he was still an adulterer and she, additionally, had broken vows</a:t>
            </a:r>
          </a:p>
          <a:p>
            <a:r>
              <a:rPr lang="en-US" dirty="0" smtClean="0"/>
              <a:t>Suffering from kidney disease, he died on Oct. 6, 1891</a:t>
            </a:r>
          </a:p>
          <a:p>
            <a:r>
              <a:rPr lang="en-US" dirty="0" smtClean="0"/>
              <a:t>His death was a shock </a:t>
            </a:r>
            <a:r>
              <a:rPr lang="en-US" smtClean="0"/>
              <a:t>to Ireland; </a:t>
            </a:r>
            <a:r>
              <a:rPr lang="en-US" dirty="0" smtClean="0"/>
              <a:t>over 200,000 came together to mourn their “dead king”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the Title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i="1" dirty="0" smtClean="0"/>
              <a:t>…as a </a:t>
            </a:r>
            <a:r>
              <a:rPr lang="en-US" sz="5400" i="1" dirty="0" smtClean="0">
                <a:solidFill>
                  <a:srgbClr val="00B0F0"/>
                </a:solidFill>
              </a:rPr>
              <a:t>Young Man</a:t>
            </a:r>
          </a:p>
          <a:p>
            <a:pPr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-representative of age, </a:t>
            </a:r>
            <a:r>
              <a:rPr lang="en-US" sz="4000" dirty="0" err="1" smtClean="0">
                <a:solidFill>
                  <a:srgbClr val="00B0F0"/>
                </a:solidFill>
              </a:rPr>
              <a:t>naivete</a:t>
            </a:r>
            <a:r>
              <a:rPr lang="en-US" sz="4000" dirty="0" smtClean="0">
                <a:solidFill>
                  <a:srgbClr val="00B0F0"/>
                </a:solidFill>
              </a:rPr>
              <a:t>, and the most formative experiences in one’s life</a:t>
            </a:r>
          </a:p>
          <a:p>
            <a:pPr algn="ctr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Author:  JAMES JOYCE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Easy enough, right?</a:t>
            </a:r>
          </a:p>
          <a:p>
            <a:r>
              <a:rPr lang="en-US" sz="4000" dirty="0" smtClean="0"/>
              <a:t>So artist must = Joyce!</a:t>
            </a:r>
          </a:p>
          <a:p>
            <a:r>
              <a:rPr lang="en-US" sz="4000" dirty="0" smtClean="0"/>
              <a:t>Nope.</a:t>
            </a:r>
          </a:p>
          <a:p>
            <a:r>
              <a:rPr lang="en-US" sz="3800" dirty="0" smtClean="0"/>
              <a:t>Main character = Stephen </a:t>
            </a:r>
            <a:r>
              <a:rPr lang="en-US" sz="3800" dirty="0" err="1" smtClean="0"/>
              <a:t>Dedalus</a:t>
            </a:r>
            <a:r>
              <a:rPr lang="en-US" sz="3800" dirty="0" smtClean="0"/>
              <a:t>; a parallel for Joyce, but not directly autobiographical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of Style…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the most influential Modernist novel.  Period.</a:t>
            </a:r>
          </a:p>
          <a:p>
            <a:pPr>
              <a:buFont typeface="Wingdings" pitchFamily="2" charset="2"/>
              <a:buChar char=""/>
            </a:pPr>
            <a:r>
              <a:rPr lang="en-US" dirty="0" err="1" smtClean="0"/>
              <a:t>Bildungsroman</a:t>
            </a:r>
            <a:endParaRPr lang="en-US" dirty="0" smtClean="0"/>
          </a:p>
          <a:p>
            <a:pPr>
              <a:buFont typeface="Wingdings" pitchFamily="2" charset="2"/>
              <a:buChar char=""/>
            </a:pPr>
            <a:r>
              <a:rPr lang="en-US" dirty="0" smtClean="0"/>
              <a:t>Stream of Consciousness</a:t>
            </a:r>
          </a:p>
          <a:p>
            <a:pPr>
              <a:buFont typeface="Wingdings" pitchFamily="2" charset="2"/>
              <a:buChar char=""/>
            </a:pPr>
            <a:r>
              <a:rPr lang="en-US" dirty="0" smtClean="0"/>
              <a:t>Highly stylized memoir</a:t>
            </a:r>
          </a:p>
          <a:p>
            <a:pPr>
              <a:buFont typeface="Wingdings" pitchFamily="2" charset="2"/>
              <a:buChar char="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Stephen</a:t>
            </a:r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Dedalus</a:t>
            </a:r>
            <a:endParaRPr lang="en-US" sz="4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-St. Stephen: 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Christian martyr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err="1" smtClean="0">
                <a:solidFill>
                  <a:srgbClr val="002060"/>
                </a:solidFill>
              </a:rPr>
              <a:t>Daedalus</a:t>
            </a:r>
            <a:r>
              <a:rPr lang="en-US" dirty="0" smtClean="0">
                <a:solidFill>
                  <a:srgbClr val="002060"/>
                </a:solidFill>
              </a:rPr>
              <a:t>: Greek inventor (pagan artist)</a:t>
            </a:r>
          </a:p>
          <a:p>
            <a:pPr>
              <a:buNone/>
            </a:pPr>
            <a:r>
              <a:rPr lang="en-US" dirty="0" smtClean="0"/>
              <a:t>-representative of dual identity, tension of home-life expectations and his personal desire to be an individual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“A Portrait of the Artist as a Young Man” by Rembrandt</a:t>
            </a:r>
            <a:endParaRPr lang="en-US" dirty="0"/>
          </a:p>
        </p:txBody>
      </p:sp>
      <p:pic>
        <p:nvPicPr>
          <p:cNvPr id="4" name="Picture 5" descr="113970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3999"/>
            <a:ext cx="4038600" cy="5006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	Another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28888" cy="480060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endParaRPr 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endParaRPr 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endParaRPr 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en-US" sz="2800" kern="0" dirty="0" smtClean="0">
                <a:solidFill>
                  <a:srgbClr val="000000"/>
                </a:solidFill>
                <a:latin typeface="Arial"/>
              </a:rPr>
              <a:t>Rembrandt would fix his gaze in the mirror to the world behind the mirror as he painted. Joyce’s use of the title may suggest the following chiasmic structure: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endParaRPr lang="en-US" sz="1600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Background         Painter          Mirror       Painter’s Image       Background Image</a:t>
            </a:r>
            <a:endParaRPr lang="en-US" sz="1600" b="1" i="1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lang="en-US" sz="1600" b="1" i="1" kern="0" dirty="0" smtClean="0">
                <a:solidFill>
                  <a:srgbClr val="000000"/>
                </a:solidFill>
                <a:latin typeface="Arial"/>
              </a:rPr>
              <a:t>	   Dublin                  Joyce                             Stephen                          “Dublin”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endParaRPr lang="en-US" sz="1600" b="1" i="1" kern="0" dirty="0" smtClean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pic>
        <p:nvPicPr>
          <p:cNvPr id="4" name="Picture 6" descr="11397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650" y="152400"/>
            <a:ext cx="196532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1638</TotalTime>
  <Words>936</Words>
  <Application>Microsoft Office PowerPoint</Application>
  <PresentationFormat>On-screen Show (4:3)</PresentationFormat>
  <Paragraphs>126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Introduction to  A Portrait of the Artist  as a Young Man</vt:lpstr>
      <vt:lpstr>Open to page one…</vt:lpstr>
      <vt:lpstr>Examining the Title</vt:lpstr>
      <vt:lpstr>Examining the Title cont’d</vt:lpstr>
      <vt:lpstr>Author:  JAMES JOYCE</vt:lpstr>
      <vt:lpstr>Speaking of Style… </vt:lpstr>
      <vt:lpstr>Main Character</vt:lpstr>
      <vt:lpstr>“A Portrait of the Artist as a Young Man” by Rembrandt</vt:lpstr>
      <vt:lpstr>   Another perspective</vt:lpstr>
      <vt:lpstr>James Joyce at age 2</vt:lpstr>
      <vt:lpstr>Joyce at age 6</vt:lpstr>
      <vt:lpstr>Clongowes school…originally a castle</vt:lpstr>
      <vt:lpstr>Clongowes</vt:lpstr>
      <vt:lpstr>Signing in</vt:lpstr>
      <vt:lpstr>Belvedere College</vt:lpstr>
      <vt:lpstr>With his Buddies at School</vt:lpstr>
      <vt:lpstr>Joyce at  Graduation from  University  College of  Dublin </vt:lpstr>
      <vt:lpstr>“In the beginning, there was the word…”</vt:lpstr>
      <vt:lpstr>epigraph</vt:lpstr>
      <vt:lpstr> The Minotaur, George Watt (1885)</vt:lpstr>
      <vt:lpstr>There’s this labyrinth…</vt:lpstr>
      <vt:lpstr>Theseus slaying the Minotaur. Stamnos by the Kleophrades Painter, c.500-450 BCE. </vt:lpstr>
      <vt:lpstr> Daedalus constructs wings for his son, Icarus; Rome (1888). </vt:lpstr>
      <vt:lpstr>Icarus and Daedalus  Charles Paul Landon 1799  </vt:lpstr>
      <vt:lpstr>Landscape with the Fall of Icarus, c. 1558. Pieter Bruegel</vt:lpstr>
      <vt:lpstr>Importance of Daedalus</vt:lpstr>
      <vt:lpstr>Read Chapter 1</vt:lpstr>
      <vt:lpstr>Developmental Progress</vt:lpstr>
      <vt:lpstr>Development of Relationships</vt:lpstr>
      <vt:lpstr>Ireland’s history and context</vt:lpstr>
      <vt:lpstr>Charles Stewart Parnell:  “Uncrowned King of Ireland”</vt:lpstr>
      <vt:lpstr>The Parnell Affair</vt:lpstr>
      <vt:lpstr>After the Affair…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A Portrait of the Artist  as a Young Man</dc:title>
  <dc:creator>tiffanyn.dimatteo</dc:creator>
  <cp:lastModifiedBy>Tiffany DiMatteo</cp:lastModifiedBy>
  <cp:revision>44</cp:revision>
  <dcterms:created xsi:type="dcterms:W3CDTF">2012-02-03T12:40:59Z</dcterms:created>
  <dcterms:modified xsi:type="dcterms:W3CDTF">2016-12-01T15:00:01Z</dcterms:modified>
</cp:coreProperties>
</file>