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76" r:id="rId2"/>
    <p:sldId id="289" r:id="rId3"/>
    <p:sldId id="290" r:id="rId4"/>
    <p:sldId id="266" r:id="rId5"/>
    <p:sldId id="267" r:id="rId6"/>
    <p:sldId id="321" r:id="rId7"/>
    <p:sldId id="265" r:id="rId8"/>
    <p:sldId id="324" r:id="rId9"/>
    <p:sldId id="293" r:id="rId10"/>
    <p:sldId id="320" r:id="rId11"/>
    <p:sldId id="294" r:id="rId12"/>
    <p:sldId id="261" r:id="rId13"/>
    <p:sldId id="325" r:id="rId14"/>
    <p:sldId id="262" r:id="rId15"/>
    <p:sldId id="295" r:id="rId16"/>
    <p:sldId id="298" r:id="rId17"/>
    <p:sldId id="299" r:id="rId18"/>
    <p:sldId id="300" r:id="rId19"/>
    <p:sldId id="291" r:id="rId20"/>
    <p:sldId id="304" r:id="rId21"/>
    <p:sldId id="307" r:id="rId22"/>
    <p:sldId id="308" r:id="rId23"/>
    <p:sldId id="309" r:id="rId24"/>
    <p:sldId id="310" r:id="rId25"/>
    <p:sldId id="311" r:id="rId26"/>
    <p:sldId id="312" r:id="rId27"/>
    <p:sldId id="313" r:id="rId28"/>
    <p:sldId id="314" r:id="rId29"/>
    <p:sldId id="315" r:id="rId30"/>
    <p:sldId id="319" r:id="rId31"/>
    <p:sldId id="292" r:id="rId3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66"/>
    <a:srgbClr val="FF0000"/>
    <a:srgbClr val="0066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2" autoAdjust="0"/>
    <p:restoredTop sz="90929"/>
  </p:normalViewPr>
  <p:slideViewPr>
    <p:cSldViewPr>
      <p:cViewPr>
        <p:scale>
          <a:sx n="60" d="100"/>
          <a:sy n="60" d="100"/>
        </p:scale>
        <p:origin x="-142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A1ABC211-F164-4D71-913E-0AA1AA03AAB1}" type="slidenum">
              <a:rPr lang="en-US"/>
              <a:pPr/>
              <a:t>‹#›</a:t>
            </a:fld>
            <a:endParaRPr lang="en-US"/>
          </a:p>
        </p:txBody>
      </p:sp>
    </p:spTree>
    <p:extLst>
      <p:ext uri="{BB962C8B-B14F-4D97-AF65-F5344CB8AC3E}">
        <p14:creationId xmlns:p14="http://schemas.microsoft.com/office/powerpoint/2010/main" val="2566063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C277823E-2892-47EA-8210-731F6CF5E220}" type="slidenum">
              <a:rPr lang="en-US"/>
              <a:pPr/>
              <a:t>‹#›</a:t>
            </a:fld>
            <a:endParaRPr lang="en-US"/>
          </a:p>
        </p:txBody>
      </p:sp>
    </p:spTree>
    <p:extLst>
      <p:ext uri="{BB962C8B-B14F-4D97-AF65-F5344CB8AC3E}">
        <p14:creationId xmlns:p14="http://schemas.microsoft.com/office/powerpoint/2010/main" val="30942215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22F2B-B030-450D-A852-6F4CB6755BF5}"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30745-94F5-46F0-B942-E74E87B0F6C6}"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6E9A2-10CC-4B90-B08F-9783C8ACDADA}" type="slidenum">
              <a:rPr lang="en-US"/>
              <a:pPr/>
              <a:t>14</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5E4E7-5D67-4E5D-BE4C-4C4FDC9BCAAA}" type="slidenum">
              <a:rPr lang="en-US"/>
              <a:pPr/>
              <a:t>15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9F8A1-0DF2-4E16-8ED9-F542D583FB64}" type="slidenum">
              <a:rPr lang="en-US"/>
              <a:pPr/>
              <a:t>16</a:t>
            </a:fld>
            <a:endParaRPr lang="en-US"/>
          </a:p>
        </p:txBody>
      </p:sp>
      <p:sp>
        <p:nvSpPr>
          <p:cNvPr id="77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E74BE-49F2-4D4F-B316-E9AB86F64ADD}" type="slidenum">
              <a:rPr lang="en-US"/>
              <a:pPr/>
              <a:t>17</a:t>
            </a:fld>
            <a:endParaRPr lang="en-US"/>
          </a:p>
        </p:txBody>
      </p:sp>
      <p:sp>
        <p:nvSpPr>
          <p:cNvPr id="79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1C6B1-C4BA-4899-BF79-59AED22C948C}" type="slidenum">
              <a:rPr lang="en-US"/>
              <a:pPr/>
              <a:t>18</a:t>
            </a:fld>
            <a:endParaRPr lang="en-US"/>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447CF-084D-44CD-882C-BEC10A6EFE10}" type="slidenum">
              <a:rPr lang="en-US"/>
              <a:pPr/>
              <a:t>19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D5CE4-AE29-4FA9-97D9-0024498E2CA5}" type="slidenum">
              <a:rPr lang="en-US"/>
              <a:pPr/>
              <a:t>20</a:t>
            </a:fld>
            <a:endParaRPr lang="en-US"/>
          </a:p>
        </p:txBody>
      </p:sp>
      <p:sp>
        <p:nvSpPr>
          <p:cNvPr id="90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719FF-BEBC-4F66-88F9-6281AD3185C1}" type="slidenum">
              <a:rPr lang="en-US"/>
              <a:pPr/>
              <a:t>21</a:t>
            </a:fld>
            <a:endParaRPr lang="en-US"/>
          </a:p>
        </p:txBody>
      </p:sp>
      <p:sp>
        <p:nvSpPr>
          <p:cNvPr id="96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0B072-27EF-46C9-929D-EA2D2F829875}" type="slidenum">
              <a:rPr lang="en-US"/>
              <a:pPr/>
              <a:t>22</a:t>
            </a:fld>
            <a:endParaRPr lang="en-US"/>
          </a:p>
        </p:txBody>
      </p:sp>
      <p:sp>
        <p:nvSpPr>
          <p:cNvPr id="98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3F2EE-E97B-4C8A-95EF-137B39FA4B82}" type="slidenum">
              <a:rPr lang="en-US"/>
              <a:pPr/>
              <a:t>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36F57-2543-44FF-A554-12BA14EDC5F5}" type="slidenum">
              <a:rPr lang="en-US"/>
              <a:pPr/>
              <a:t>23</a:t>
            </a:fld>
            <a:endParaRPr lang="en-US"/>
          </a:p>
        </p:txBody>
      </p:sp>
      <p:sp>
        <p:nvSpPr>
          <p:cNvPr id="100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DD02B-635B-4D83-BCE1-38D611FC5B2C}" type="slidenum">
              <a:rPr lang="en-US"/>
              <a:pPr/>
              <a:t>24</a:t>
            </a:fld>
            <a:endParaRPr lang="en-US"/>
          </a:p>
        </p:txBody>
      </p:sp>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6A951-B7EE-4CAB-B922-2ECF7D6859DA}" type="slidenum">
              <a:rPr lang="en-US"/>
              <a:pPr/>
              <a:t>25</a:t>
            </a:fld>
            <a:endParaRPr lang="en-US"/>
          </a:p>
        </p:txBody>
      </p:sp>
      <p:sp>
        <p:nvSpPr>
          <p:cNvPr id="104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252AF-8513-457F-9084-DF62EF0F5EC2}" type="slidenum">
              <a:rPr lang="en-US"/>
              <a:pPr/>
              <a:t>26</a:t>
            </a:fld>
            <a:endParaRPr lang="en-US"/>
          </a:p>
        </p:txBody>
      </p:sp>
      <p:sp>
        <p:nvSpPr>
          <p:cNvPr id="106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001AF-BEA3-4E72-B3E8-4A03E8F0877C}" type="slidenum">
              <a:rPr lang="en-US"/>
              <a:pPr/>
              <a:t>27</a:t>
            </a:fld>
            <a:endParaRPr lang="en-US"/>
          </a:p>
        </p:txBody>
      </p:sp>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E0B94-ECAA-45C7-9276-474E5A68BDC2}" type="slidenum">
              <a:rPr lang="en-US"/>
              <a:pPr/>
              <a:t>28</a:t>
            </a:fld>
            <a:endParaRPr lang="en-US"/>
          </a:p>
        </p:txBody>
      </p:sp>
      <p:sp>
        <p:nvSpPr>
          <p:cNvPr id="110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03789-925C-4E23-858B-9DCDA8B21B85}" type="slidenum">
              <a:rPr lang="en-US"/>
              <a:pPr/>
              <a:t>29</a:t>
            </a:fld>
            <a:endParaRPr lang="en-US"/>
          </a:p>
        </p:txBody>
      </p:sp>
      <p:sp>
        <p:nvSpPr>
          <p:cNvPr id="1126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B76F9-67DA-4CF4-B1DF-D065452E00B8}" type="slidenum">
              <a:rPr lang="en-US"/>
              <a:pPr/>
              <a:t>30</a:t>
            </a:fld>
            <a:endParaRPr lang="en-US"/>
          </a:p>
        </p:txBody>
      </p:sp>
      <p:sp>
        <p:nvSpPr>
          <p:cNvPr id="1208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0215-0202-4245-93E9-998D5CA3126E}" type="slidenum">
              <a:rPr lang="en-US"/>
              <a:pPr/>
              <a:t>31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FF27A-9E88-41B4-9514-D78E7C990325}" type="slidenum">
              <a:rPr lang="en-US"/>
              <a:pPr/>
              <a:t>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F7D99-412A-4107-971B-3BFDA946DAEB}"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D1311-CBA9-4F98-AE49-7B95E52F8F99}" type="slidenum">
              <a:rPr lang="en-US"/>
              <a:pPr/>
              <a:t>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C1B6C-F38A-42BC-A00B-489AB5B17196}" type="slidenum">
              <a:rPr lang="en-US"/>
              <a:pPr/>
              <a:t>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981AA-3CBE-40D4-B41C-EA03316285E0}" type="slidenum">
              <a:rPr lang="en-US"/>
              <a:pPr/>
              <a:t>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CD63D-55F9-41DB-AF52-BA9DD2CD8AB3}"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13AB3-E7E2-4726-8DE0-6CAC53D44121}" type="slidenum">
              <a:rPr lang="en-US"/>
              <a:pPr/>
              <a:t>11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1371600" y="1143000"/>
            <a:ext cx="7467600" cy="1470025"/>
          </a:xfrm>
        </p:spPr>
        <p:txBody>
          <a:bodyPr anchor="b"/>
          <a:lstStyle>
            <a:lvl1pPr algn="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362200" y="3048000"/>
            <a:ext cx="6400800" cy="1752600"/>
          </a:xfrm>
        </p:spPr>
        <p:txBody>
          <a:bodyPr/>
          <a:lstStyle>
            <a:lvl1pPr marL="0" indent="0" algn="r">
              <a:buFontTx/>
              <a:buNone/>
              <a:defRPr/>
            </a:lvl1pPr>
          </a:lstStyle>
          <a:p>
            <a:r>
              <a:rPr lang="en-US" smtClean="0"/>
              <a:t>Click to edit Master subtitle style</a:t>
            </a:r>
            <a:endParaRPr lang="en-US"/>
          </a:p>
        </p:txBody>
      </p:sp>
      <p:sp>
        <p:nvSpPr>
          <p:cNvPr id="3080" name="Rectangle 8"/>
          <p:cNvSpPr>
            <a:spLocks noGrp="1" noChangeArrowheads="1"/>
          </p:cNvSpPr>
          <p:nvPr>
            <p:ph type="dt" sz="half" idx="2"/>
          </p:nvPr>
        </p:nvSpPr>
        <p:spPr/>
        <p:txBody>
          <a:bodyPr/>
          <a:lstStyle>
            <a:lvl1pPr>
              <a:defRPr/>
            </a:lvl1pPr>
          </a:lstStyle>
          <a:p>
            <a:endParaRPr lang="en-US"/>
          </a:p>
        </p:txBody>
      </p:sp>
      <p:sp>
        <p:nvSpPr>
          <p:cNvPr id="3081" name="Rectangle 9"/>
          <p:cNvSpPr>
            <a:spLocks noGrp="1" noChangeArrowheads="1"/>
          </p:cNvSpPr>
          <p:nvPr>
            <p:ph type="ftr" sz="quarter" idx="3"/>
          </p:nvPr>
        </p:nvSpPr>
        <p:spPr/>
        <p:txBody>
          <a:bodyPr/>
          <a:lstStyle>
            <a:lvl1pPr>
              <a:defRPr/>
            </a:lvl1pPr>
          </a:lstStyle>
          <a:p>
            <a:endParaRPr lang="en-US"/>
          </a:p>
        </p:txBody>
      </p:sp>
      <p:sp>
        <p:nvSpPr>
          <p:cNvPr id="3082" name="Rectangle 10"/>
          <p:cNvSpPr>
            <a:spLocks noGrp="1" noChangeArrowheads="1"/>
          </p:cNvSpPr>
          <p:nvPr>
            <p:ph type="sldNum" sz="quarter" idx="4"/>
          </p:nvPr>
        </p:nvSpPr>
        <p:spPr/>
        <p:txBody>
          <a:bodyPr/>
          <a:lstStyle>
            <a:lvl1pPr>
              <a:defRPr/>
            </a:lvl1pPr>
          </a:lstStyle>
          <a:p>
            <a:fld id="{74276EB0-B014-46B5-A590-DEDD638B7A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8CCE20-0980-400D-9704-A9B0CADBDF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826FDF-4047-4838-BAE3-24E5C28FD1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71E879D-B3D1-4205-968A-4BEDBAA941A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0572AE-A789-4027-B1E1-FB2939E96CD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5E55FBC-FE79-4CDB-996A-69494F4D6D0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42014CB4-83D4-4588-B35B-DD8CB5D496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F8C002-5A53-4FAD-986B-25F228F609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5F9358-4AC5-4C14-9886-5EE86A68ED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7086A4-1E31-4FD5-B687-909BD5F62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CC37BB-038E-454D-8B1C-E545E22013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2E776F-4527-460F-B72C-D07DF58D86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CE550B-9F7E-4AAA-90A9-8EE3883AAF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008A1F-E332-4253-97E1-9E4E6D27F5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80A112-96DB-4558-AF04-45F6718CC6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7"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371600" y="274638"/>
            <a:ext cx="731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47800" y="6245225"/>
            <a:ext cx="190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mn-lt"/>
              </a:defRPr>
            </a:lvl1pPr>
          </a:lstStyle>
          <a:p>
            <a:endParaRPr lang="en-US"/>
          </a:p>
        </p:txBody>
      </p:sp>
      <p:sp>
        <p:nvSpPr>
          <p:cNvPr id="1029" name="Rectangle 5"/>
          <p:cNvSpPr>
            <a:spLocks noGrp="1" noChangeArrowheads="1"/>
          </p:cNvSpPr>
          <p:nvPr>
            <p:ph type="ftr" sz="quarter" idx="3"/>
          </p:nvPr>
        </p:nvSpPr>
        <p:spPr bwMode="auto">
          <a:xfrm>
            <a:off x="3505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defRPr>
            </a:lvl1pPr>
          </a:lstStyle>
          <a:p>
            <a:fld id="{0D50E4AB-6FC3-44B3-8F49-9D78279D81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defRPr>
      </a:lvl2pPr>
      <a:lvl3pPr algn="l" rtl="0" eaLnBrk="1" fontAlgn="base" hangingPunct="1">
        <a:spcBef>
          <a:spcPct val="0"/>
        </a:spcBef>
        <a:spcAft>
          <a:spcPct val="0"/>
        </a:spcAft>
        <a:defRPr sz="4400">
          <a:solidFill>
            <a:schemeClr val="tx2"/>
          </a:solidFill>
          <a:latin typeface="Garamond" pitchFamily="18" charset="0"/>
        </a:defRPr>
      </a:lvl3pPr>
      <a:lvl4pPr algn="l" rtl="0" eaLnBrk="1" fontAlgn="base" hangingPunct="1">
        <a:spcBef>
          <a:spcPct val="0"/>
        </a:spcBef>
        <a:spcAft>
          <a:spcPct val="0"/>
        </a:spcAft>
        <a:defRPr sz="4400">
          <a:solidFill>
            <a:schemeClr val="tx2"/>
          </a:solidFill>
          <a:latin typeface="Garamond" pitchFamily="18" charset="0"/>
        </a:defRPr>
      </a:lvl4pPr>
      <a:lvl5pPr algn="l" rtl="0" eaLnBrk="1" fontAlgn="base" hangingPunct="1">
        <a:spcBef>
          <a:spcPct val="0"/>
        </a:spcBef>
        <a:spcAft>
          <a:spcPct val="0"/>
        </a:spcAft>
        <a:defRPr sz="4400">
          <a:solidFill>
            <a:schemeClr val="tx2"/>
          </a:solidFill>
          <a:latin typeface="Garamond" pitchFamily="18"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norton.com/nael/nto/middle/estates/imestates.ht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http://mina_harker.tripod.com/wheel.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50000">
              <a:schemeClr val="bg1"/>
            </a:gs>
            <a:gs pos="100000">
              <a:srgbClr val="FFCCCC"/>
            </a:gs>
          </a:gsLst>
          <a:lin ang="18900000" scaled="1"/>
        </a:gradFill>
        <a:effectLst/>
      </p:bgPr>
    </p:bg>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cstate="print"/>
          <a:srcRect/>
          <a:stretch>
            <a:fillRect/>
          </a:stretch>
        </p:blipFill>
        <p:spPr bwMode="auto">
          <a:xfrm>
            <a:off x="0" y="0"/>
            <a:ext cx="9144000" cy="6838405"/>
          </a:xfrm>
          <a:prstGeom prst="rect">
            <a:avLst/>
          </a:prstGeom>
          <a:noFill/>
          <a:ln w="9525" cap="flat" cmpd="sng">
            <a:noFill/>
            <a:prstDash val="solid"/>
            <a:miter lim="800000"/>
            <a:headEnd/>
            <a:tailEnd/>
          </a:ln>
        </p:spPr>
      </p:pic>
      <p:sp>
        <p:nvSpPr>
          <p:cNvPr id="24578" name="Rectangle 2"/>
          <p:cNvSpPr>
            <a:spLocks noGrp="1" noChangeArrowheads="1"/>
          </p:cNvSpPr>
          <p:nvPr>
            <p:ph type="ctrTitle"/>
          </p:nvPr>
        </p:nvSpPr>
        <p:spPr>
          <a:xfrm>
            <a:off x="0" y="2667000"/>
            <a:ext cx="7772400" cy="1143000"/>
          </a:xfrm>
        </p:spPr>
        <p:txBody>
          <a:bodyPr/>
          <a:lstStyle/>
          <a:p>
            <a:r>
              <a:rPr lang="en-US" sz="6000" dirty="0" smtClean="0">
                <a:solidFill>
                  <a:schemeClr val="bg1"/>
                </a:solidFill>
              </a:rPr>
              <a:t>British </a:t>
            </a:r>
            <a:r>
              <a:rPr lang="en-US" sz="6000" dirty="0">
                <a:solidFill>
                  <a:schemeClr val="bg1"/>
                </a:solidFill>
              </a:rPr>
              <a:t>Literature</a:t>
            </a:r>
            <a:endParaRPr lang="en-US" dirty="0">
              <a:solidFill>
                <a:schemeClr val="bg1"/>
              </a:solidFill>
            </a:endParaRPr>
          </a:p>
        </p:txBody>
      </p:sp>
      <p:sp>
        <p:nvSpPr>
          <p:cNvPr id="24579" name="Rectangle 3"/>
          <p:cNvSpPr>
            <a:spLocks noGrp="1" noChangeArrowheads="1"/>
          </p:cNvSpPr>
          <p:nvPr>
            <p:ph type="subTitle" idx="1"/>
          </p:nvPr>
        </p:nvSpPr>
        <p:spPr>
          <a:xfrm>
            <a:off x="2971800" y="4876800"/>
            <a:ext cx="6400800" cy="1752600"/>
          </a:xfrm>
        </p:spPr>
        <p:txBody>
          <a:bodyPr/>
          <a:lstStyle/>
          <a:p>
            <a:r>
              <a:rPr lang="en-US" sz="4000" dirty="0">
                <a:solidFill>
                  <a:schemeClr val="bg1"/>
                </a:solidFill>
              </a:rPr>
              <a:t>The Medieval Period</a:t>
            </a:r>
            <a:endParaRPr lang="en-US" dirty="0">
              <a:solidFill>
                <a:schemeClr val="bg1"/>
              </a:solidFill>
            </a:endParaRPr>
          </a:p>
          <a:p>
            <a:r>
              <a:rPr lang="en-US" sz="2800" dirty="0" smtClean="0">
                <a:solidFill>
                  <a:schemeClr val="bg1"/>
                </a:solidFill>
              </a:rPr>
              <a:t>(Middle </a:t>
            </a:r>
            <a:r>
              <a:rPr lang="en-US" sz="2800" dirty="0">
                <a:solidFill>
                  <a:schemeClr val="bg1"/>
                </a:solidFill>
              </a:rPr>
              <a:t>English)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28600" y="914400"/>
            <a:ext cx="8458200" cy="3914775"/>
          </a:xfrm>
          <a:prstGeom prst="rect">
            <a:avLst/>
          </a:prstGeom>
          <a:noFill/>
          <a:ln w="9525">
            <a:noFill/>
            <a:miter lim="800000"/>
            <a:headEnd/>
            <a:tailEnd/>
          </a:ln>
          <a:effectLst/>
        </p:spPr>
        <p:txBody>
          <a:bodyPr>
            <a:spAutoFit/>
          </a:bodyPr>
          <a:lstStyle/>
          <a:p>
            <a:pPr>
              <a:lnSpc>
                <a:spcPct val="90000"/>
              </a:lnSpc>
              <a:spcBef>
                <a:spcPct val="50000"/>
              </a:spcBef>
            </a:pPr>
            <a:r>
              <a:rPr lang="en-US" sz="3200">
                <a:cs typeface="Times New Roman" pitchFamily="18" charset="0"/>
              </a:rPr>
              <a:t>It served to remind of the temporality of earthly things. </a:t>
            </a:r>
          </a:p>
          <a:p>
            <a:pPr>
              <a:lnSpc>
                <a:spcPct val="90000"/>
              </a:lnSpc>
              <a:spcBef>
                <a:spcPct val="50000"/>
              </a:spcBef>
              <a:buFontTx/>
              <a:buChar char="•"/>
            </a:pPr>
            <a:endParaRPr lang="en-US">
              <a:cs typeface="Times New Roman" pitchFamily="18" charset="0"/>
            </a:endParaRPr>
          </a:p>
          <a:p>
            <a:pPr>
              <a:lnSpc>
                <a:spcPct val="90000"/>
              </a:lnSpc>
              <a:spcBef>
                <a:spcPct val="50000"/>
              </a:spcBef>
            </a:pPr>
            <a:r>
              <a:rPr lang="en-US" sz="3200">
                <a:cs typeface="Times New Roman" pitchFamily="18" charset="0"/>
              </a:rPr>
              <a:t>The Wheel helps understand the medieval mind, and it can help remind us that the important things in life come from within, that hard work has its own merits. An award, an office, a title--these are not the things that make for greatness.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152400"/>
            <a:ext cx="2743200" cy="1371600"/>
          </a:xfrm>
        </p:spPr>
        <p:txBody>
          <a:bodyPr/>
          <a:lstStyle/>
          <a:p>
            <a:r>
              <a:rPr lang="en-US" dirty="0" smtClean="0"/>
              <a:t>Ptolemaic </a:t>
            </a:r>
            <a:br>
              <a:rPr lang="en-US" dirty="0" smtClean="0"/>
            </a:br>
            <a:r>
              <a:rPr lang="en-US" dirty="0" smtClean="0"/>
              <a:t>Universe</a:t>
            </a:r>
            <a:endParaRPr lang="en-US" dirty="0"/>
          </a:p>
        </p:txBody>
      </p:sp>
      <p:graphicFrame>
        <p:nvGraphicFramePr>
          <p:cNvPr id="68611" name="Object 3"/>
          <p:cNvGraphicFramePr>
            <a:graphicFrameLocks noGrp="1" noChangeAspect="1"/>
          </p:cNvGraphicFramePr>
          <p:nvPr>
            <p:ph sz="half" idx="1"/>
            <p:extLst>
              <p:ext uri="{D42A27DB-BD31-4B8C-83A1-F6EECF244321}">
                <p14:modId xmlns:p14="http://schemas.microsoft.com/office/powerpoint/2010/main" val="1687856498"/>
              </p:ext>
            </p:extLst>
          </p:nvPr>
        </p:nvGraphicFramePr>
        <p:xfrm>
          <a:off x="18393" y="1600200"/>
          <a:ext cx="4814936" cy="4191000"/>
        </p:xfrm>
        <a:graphic>
          <a:graphicData uri="http://schemas.openxmlformats.org/presentationml/2006/ole">
            <mc:AlternateContent xmlns:mc="http://schemas.openxmlformats.org/markup-compatibility/2006">
              <mc:Choice xmlns:v="urn:schemas-microsoft-com:vml" Requires="v">
                <p:oleObj spid="_x0000_s68616" name="Photo Editor Photo" r:id="rId4" imgW="3524742" imgH="3067478" progId="">
                  <p:embed/>
                </p:oleObj>
              </mc:Choice>
              <mc:Fallback>
                <p:oleObj name="Photo Editor Photo" r:id="rId4" imgW="3524742" imgH="3067478"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3" y="1600200"/>
                        <a:ext cx="4814936" cy="4191000"/>
                      </a:xfrm>
                      <a:prstGeom prst="rect">
                        <a:avLst/>
                      </a:prstGeom>
                      <a:noFill/>
                      <a:ln w="19050">
                        <a:solidFill>
                          <a:srgbClr val="000000"/>
                        </a:solidFill>
                        <a:miter lim="800000"/>
                        <a:headEnd/>
                        <a:tailEnd/>
                      </a:ln>
                      <a:extLst/>
                    </p:spPr>
                  </p:pic>
                </p:oleObj>
              </mc:Fallback>
            </mc:AlternateContent>
          </a:graphicData>
        </a:graphic>
      </p:graphicFrame>
      <p:sp>
        <p:nvSpPr>
          <p:cNvPr id="68612" name="Rectangle 4"/>
          <p:cNvSpPr>
            <a:spLocks noGrp="1" noChangeArrowheads="1"/>
          </p:cNvSpPr>
          <p:nvPr>
            <p:ph sz="half" idx="2"/>
          </p:nvPr>
        </p:nvSpPr>
        <p:spPr>
          <a:xfrm>
            <a:off x="5029200" y="304800"/>
            <a:ext cx="3886200" cy="6324600"/>
          </a:xfrm>
        </p:spPr>
        <p:txBody>
          <a:bodyPr/>
          <a:lstStyle/>
          <a:p>
            <a:pPr>
              <a:spcBef>
                <a:spcPct val="50000"/>
              </a:spcBef>
            </a:pPr>
            <a:r>
              <a:rPr lang="en-US" sz="1800" dirty="0"/>
              <a:t>Imagine a sphere that encloses another that holds another that holds yet another</a:t>
            </a:r>
            <a:r>
              <a:rPr lang="en-US" sz="1800" b="1" dirty="0"/>
              <a:t>…</a:t>
            </a:r>
            <a:r>
              <a:rPr lang="en-US" sz="1800" dirty="0"/>
              <a:t>and continues into heaven…</a:t>
            </a:r>
          </a:p>
          <a:p>
            <a:pPr>
              <a:spcBef>
                <a:spcPct val="50000"/>
              </a:spcBef>
            </a:pPr>
            <a:r>
              <a:rPr lang="en-US" sz="2000" dirty="0"/>
              <a:t>It is a commonly held myth that people of the Medieval period thought the Earth was flat…FALSE!</a:t>
            </a:r>
          </a:p>
          <a:p>
            <a:pPr lvl="1">
              <a:spcBef>
                <a:spcPct val="50000"/>
              </a:spcBef>
            </a:pPr>
            <a:r>
              <a:rPr lang="en-US" sz="1600" dirty="0"/>
              <a:t>It was round, but at the center of the universe</a:t>
            </a:r>
            <a:r>
              <a:rPr lang="en-US" sz="1600" dirty="0" smtClean="0"/>
              <a:t>!</a:t>
            </a:r>
            <a:endParaRPr lang="en-US" sz="1800" dirty="0"/>
          </a:p>
          <a:p>
            <a:pPr marL="0" indent="0">
              <a:buNone/>
            </a:pPr>
            <a:r>
              <a:rPr lang="en-US" sz="2400" dirty="0"/>
              <a:t>So </a:t>
            </a:r>
            <a:r>
              <a:rPr lang="en-US" sz="2400" dirty="0" smtClean="0"/>
              <a:t>what?  Well</a:t>
            </a:r>
            <a:r>
              <a:rPr lang="en-US" sz="2400" dirty="0"/>
              <a:t>, the people of the Medieval period </a:t>
            </a:r>
            <a:r>
              <a:rPr lang="en-US" sz="2400" i="1" dirty="0"/>
              <a:t>loved</a:t>
            </a:r>
            <a:r>
              <a:rPr lang="en-US" sz="2400" dirty="0"/>
              <a:t> order! Remember the Three Estates, the Seven Deadly Sins—a place for everyone and everyone in that place.</a:t>
            </a:r>
            <a:r>
              <a:rPr lang="en-US" sz="1800" dirty="0"/>
              <a:t> </a:t>
            </a:r>
          </a:p>
          <a:p>
            <a:pPr lvl="1">
              <a:buFontTx/>
              <a:buNone/>
            </a:pPr>
            <a:endParaRPr lang="en-US" sz="1600" dirty="0"/>
          </a:p>
          <a:p>
            <a:pPr lvl="1">
              <a:buFontTx/>
              <a:buNone/>
            </a:pPr>
            <a:r>
              <a:rPr lang="en-US" sz="1600" dirty="0"/>
              <a:t>Watch for this order to begin to be displaced…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1000" fill="hold"/>
                                        <p:tgtEl>
                                          <p:spTgt spid="68611"/>
                                        </p:tgtEl>
                                        <p:attrNameLst>
                                          <p:attrName>ppt_w</p:attrName>
                                        </p:attrNameLst>
                                      </p:cBhvr>
                                      <p:tavLst>
                                        <p:tav tm="0">
                                          <p:val>
                                            <p:fltVal val="0"/>
                                          </p:val>
                                        </p:tav>
                                        <p:tav tm="100000">
                                          <p:val>
                                            <p:strVal val="#ppt_w"/>
                                          </p:val>
                                        </p:tav>
                                      </p:tavLst>
                                    </p:anim>
                                    <p:anim calcmode="lin" valueType="num">
                                      <p:cBhvr>
                                        <p:cTn id="8" dur="1000" fill="hold"/>
                                        <p:tgtEl>
                                          <p:spTgt spid="68611"/>
                                        </p:tgtEl>
                                        <p:attrNameLst>
                                          <p:attrName>ppt_h</p:attrName>
                                        </p:attrNameLst>
                                      </p:cBhvr>
                                      <p:tavLst>
                                        <p:tav tm="0">
                                          <p:val>
                                            <p:fltVal val="0"/>
                                          </p:val>
                                        </p:tav>
                                        <p:tav tm="100000">
                                          <p:val>
                                            <p:strVal val="#ppt_h"/>
                                          </p:val>
                                        </p:tav>
                                      </p:tavLst>
                                    </p:anim>
                                    <p:anim calcmode="lin" valueType="num">
                                      <p:cBhvr>
                                        <p:cTn id="9" dur="1000" fill="hold"/>
                                        <p:tgtEl>
                                          <p:spTgt spid="686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6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8612">
                                            <p:txEl>
                                              <p:pRg st="0" end="0"/>
                                            </p:txEl>
                                          </p:spTgt>
                                        </p:tgtEl>
                                        <p:attrNameLst>
                                          <p:attrName>style.visibility</p:attrName>
                                        </p:attrNameLst>
                                      </p:cBhvr>
                                      <p:to>
                                        <p:strVal val="visible"/>
                                      </p:to>
                                    </p:set>
                                    <p:anim calcmode="lin" valueType="num">
                                      <p:cBhvr additive="base">
                                        <p:cTn id="15" dur="500" fill="hold"/>
                                        <p:tgtEl>
                                          <p:spTgt spid="6861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86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8612">
                                            <p:txEl>
                                              <p:pRg st="1" end="1"/>
                                            </p:txEl>
                                          </p:spTgt>
                                        </p:tgtEl>
                                        <p:attrNameLst>
                                          <p:attrName>style.visibility</p:attrName>
                                        </p:attrNameLst>
                                      </p:cBhvr>
                                      <p:to>
                                        <p:strVal val="visible"/>
                                      </p:to>
                                    </p:set>
                                    <p:anim calcmode="lin" valueType="num">
                                      <p:cBhvr additive="base">
                                        <p:cTn id="21" dur="500" fill="hold"/>
                                        <p:tgtEl>
                                          <p:spTgt spid="6861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86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8612">
                                            <p:txEl>
                                              <p:pRg st="2" end="2"/>
                                            </p:txEl>
                                          </p:spTgt>
                                        </p:tgtEl>
                                        <p:attrNameLst>
                                          <p:attrName>style.visibility</p:attrName>
                                        </p:attrNameLst>
                                      </p:cBhvr>
                                      <p:to>
                                        <p:strVal val="visible"/>
                                      </p:to>
                                    </p:set>
                                    <p:anim calcmode="lin" valueType="num">
                                      <p:cBhvr additive="base">
                                        <p:cTn id="27" dur="500" fill="hold"/>
                                        <p:tgtEl>
                                          <p:spTgt spid="6861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8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8612">
                                            <p:txEl>
                                              <p:pRg st="3" end="3"/>
                                            </p:txEl>
                                          </p:spTgt>
                                        </p:tgtEl>
                                        <p:attrNameLst>
                                          <p:attrName>style.visibility</p:attrName>
                                        </p:attrNameLst>
                                      </p:cBhvr>
                                      <p:to>
                                        <p:strVal val="visible"/>
                                      </p:to>
                                    </p:set>
                                    <p:anim calcmode="lin" valueType="num">
                                      <p:cBhvr additive="base">
                                        <p:cTn id="33" dur="500" fill="hold"/>
                                        <p:tgtEl>
                                          <p:spTgt spid="6861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86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8612">
                                            <p:txEl>
                                              <p:pRg st="5" end="5"/>
                                            </p:txEl>
                                          </p:spTgt>
                                        </p:tgtEl>
                                        <p:attrNameLst>
                                          <p:attrName>style.visibility</p:attrName>
                                        </p:attrNameLst>
                                      </p:cBhvr>
                                      <p:to>
                                        <p:strVal val="visible"/>
                                      </p:to>
                                    </p:set>
                                    <p:anim calcmode="lin" valueType="num">
                                      <p:cBhvr additive="base">
                                        <p:cTn id="39" dur="500" fill="hold"/>
                                        <p:tgtEl>
                                          <p:spTgt spid="68612">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86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81000" y="381000"/>
          <a:ext cx="8382000" cy="6096000"/>
        </p:xfrm>
        <a:graphic>
          <a:graphicData uri="http://schemas.openxmlformats.org/presentationml/2006/ole">
            <mc:AlternateContent xmlns:mc="http://schemas.openxmlformats.org/markup-compatibility/2006">
              <mc:Choice xmlns:v="urn:schemas-microsoft-com:vml" Requires="v">
                <p:oleObj spid="_x0000_s7175" name="Slide" r:id="rId4" imgW="4572000" imgH="3429000" progId="PowerPoint.Slide.8">
                  <p:embed/>
                </p:oleObj>
              </mc:Choice>
              <mc:Fallback>
                <p:oleObj name="Slide" r:id="rId4" imgW="4572000" imgH="3429000"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Chain of Being</a:t>
            </a:r>
            <a:endParaRPr lang="en-US" dirty="0"/>
          </a:p>
        </p:txBody>
      </p:sp>
      <p:pic>
        <p:nvPicPr>
          <p:cNvPr id="696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199" y="1313815"/>
            <a:ext cx="7678469" cy="508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01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573088" y="520700"/>
          <a:ext cx="7921625" cy="5740400"/>
        </p:xfrm>
        <a:graphic>
          <a:graphicData uri="http://schemas.openxmlformats.org/presentationml/2006/ole">
            <mc:AlternateContent xmlns:mc="http://schemas.openxmlformats.org/markup-compatibility/2006">
              <mc:Choice xmlns:v="urn:schemas-microsoft-com:vml" Requires="v">
                <p:oleObj spid="_x0000_s8199" name="Slide" r:id="rId4" imgW="4410000" imgH="3308400" progId="PowerPoint.Slide.8">
                  <p:embed/>
                </p:oleObj>
              </mc:Choice>
              <mc:Fallback>
                <p:oleObj name="Slide" r:id="rId4" imgW="4410000" imgH="3308400"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8" y="520700"/>
                        <a:ext cx="7921625"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0" y="152400"/>
            <a:ext cx="9144000" cy="1143000"/>
          </a:xfrm>
        </p:spPr>
        <p:txBody>
          <a:bodyPr/>
          <a:lstStyle/>
          <a:p>
            <a:r>
              <a:rPr lang="en-US"/>
              <a:t>With the Crusades comes </a:t>
            </a:r>
            <a:br>
              <a:rPr lang="en-US"/>
            </a:br>
            <a:r>
              <a:rPr lang="en-US" b="1"/>
              <a:t>The Black Death</a:t>
            </a:r>
          </a:p>
        </p:txBody>
      </p:sp>
      <p:pic>
        <p:nvPicPr>
          <p:cNvPr id="69639" name="Picture 7"/>
          <p:cNvPicPr>
            <a:picLocks noGrp="1" noChangeAspect="1" noChangeArrowheads="1"/>
          </p:cNvPicPr>
          <p:nvPr>
            <p:ph sz="quarter" idx="1"/>
          </p:nvPr>
        </p:nvPicPr>
        <p:blipFill>
          <a:blip r:embed="rId3" cstate="print"/>
          <a:srcRect/>
          <a:stretch>
            <a:fillRect/>
          </a:stretch>
        </p:blipFill>
        <p:spPr>
          <a:xfrm>
            <a:off x="304800" y="1676400"/>
            <a:ext cx="8216462" cy="4495800"/>
          </a:xfrm>
          <a:noFill/>
          <a:ln/>
        </p:spPr>
      </p:pic>
      <p:sp>
        <p:nvSpPr>
          <p:cNvPr id="69636" name="Rectangle 4"/>
          <p:cNvSpPr>
            <a:spLocks noGrp="1" noChangeArrowheads="1"/>
          </p:cNvSpPr>
          <p:nvPr>
            <p:ph sz="quarter" idx="2"/>
          </p:nvPr>
        </p:nvSpPr>
        <p:spPr>
          <a:xfrm>
            <a:off x="4572000" y="1676400"/>
            <a:ext cx="4267200" cy="2286000"/>
          </a:xfrm>
        </p:spPr>
        <p:txBody>
          <a:bodyPr/>
          <a:lstStyle/>
          <a:p>
            <a:r>
              <a:rPr lang="en-US" sz="2400"/>
              <a:t>spreads along trade routes</a:t>
            </a:r>
          </a:p>
          <a:p>
            <a:r>
              <a:rPr lang="en-US" sz="2400"/>
              <a:t>kills much of the population</a:t>
            </a:r>
          </a:p>
          <a:p>
            <a:r>
              <a:rPr lang="en-US" sz="2400"/>
              <a:t>the plague outbreaks occur through the Middle Ages and into the Renaissance</a:t>
            </a:r>
          </a:p>
          <a:p>
            <a:endParaRPr lang="en-US" sz="2400"/>
          </a:p>
        </p:txBody>
      </p:sp>
      <p:sp>
        <p:nvSpPr>
          <p:cNvPr id="69637" name="Rectangle 5"/>
          <p:cNvSpPr>
            <a:spLocks noGrp="1" noChangeArrowheads="1"/>
          </p:cNvSpPr>
          <p:nvPr>
            <p:ph sz="quarter" idx="3"/>
          </p:nvPr>
        </p:nvSpPr>
        <p:spPr>
          <a:xfrm>
            <a:off x="304800" y="4114800"/>
            <a:ext cx="4191000" cy="2362200"/>
          </a:xfrm>
        </p:spPr>
        <p:txBody>
          <a:bodyPr/>
          <a:lstStyle/>
          <a:p>
            <a:r>
              <a:rPr lang="en-US" sz="2000"/>
              <a:t>Paradoxically, the Plague provides for continued growth in cities</a:t>
            </a:r>
          </a:p>
          <a:p>
            <a:pPr lvl="1"/>
            <a:r>
              <a:rPr lang="en-US" sz="1800"/>
              <a:t>Afterwards, hundreds of new jobs available</a:t>
            </a:r>
          </a:p>
          <a:p>
            <a:pPr lvl="1"/>
            <a:r>
              <a:rPr lang="en-US" sz="1800"/>
              <a:t>Many debts “died off” with creditors</a:t>
            </a:r>
          </a:p>
          <a:p>
            <a:r>
              <a:rPr lang="en-US" sz="2000"/>
              <a:t>also contributed to society’s culture</a:t>
            </a:r>
          </a:p>
          <a:p>
            <a:endParaRPr lang="en-US" sz="2000"/>
          </a:p>
        </p:txBody>
      </p:sp>
      <p:pic>
        <p:nvPicPr>
          <p:cNvPr id="69640" name="Picture 8"/>
          <p:cNvPicPr>
            <a:picLocks noGrp="1" noChangeAspect="1" noChangeArrowheads="1"/>
          </p:cNvPicPr>
          <p:nvPr>
            <p:ph sz="quarter" idx="4"/>
          </p:nvPr>
        </p:nvPicPr>
        <p:blipFill>
          <a:blip r:embed="rId4" cstate="print"/>
          <a:stretch>
            <a:fillRect/>
          </a:stretch>
        </p:blipFill>
        <p:spPr>
          <a:xfrm>
            <a:off x="5226503" y="4114800"/>
            <a:ext cx="2653393" cy="1981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0-#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6"/>
                                        </p:tgtEl>
                                        <p:attrNameLst>
                                          <p:attrName>style.visibility</p:attrName>
                                        </p:attrNameLst>
                                      </p:cBhvr>
                                      <p:to>
                                        <p:strVal val="visible"/>
                                      </p:to>
                                    </p:set>
                                    <p:anim calcmode="lin" valueType="num">
                                      <p:cBhvr additive="base">
                                        <p:cTn id="13" dur="500" fill="hold"/>
                                        <p:tgtEl>
                                          <p:spTgt spid="69636"/>
                                        </p:tgtEl>
                                        <p:attrNameLst>
                                          <p:attrName>ppt_x</p:attrName>
                                        </p:attrNameLst>
                                      </p:cBhvr>
                                      <p:tavLst>
                                        <p:tav tm="0">
                                          <p:val>
                                            <p:strVal val="0-#ppt_w/2"/>
                                          </p:val>
                                        </p:tav>
                                        <p:tav tm="100000">
                                          <p:val>
                                            <p:strVal val="#ppt_x"/>
                                          </p:val>
                                        </p:tav>
                                      </p:tavLst>
                                    </p:anim>
                                    <p:anim calcmode="lin" valueType="num">
                                      <p:cBhvr additive="base">
                                        <p:cTn id="14"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69640"/>
                                        </p:tgtEl>
                                        <p:attrNameLst>
                                          <p:attrName>style.visibility</p:attrName>
                                        </p:attrNameLst>
                                      </p:cBhvr>
                                      <p:to>
                                        <p:strVal val="visible"/>
                                      </p:to>
                                    </p:set>
                                    <p:anim calcmode="lin" valueType="num">
                                      <p:cBhvr additive="base">
                                        <p:cTn id="19" dur="500" fill="hold"/>
                                        <p:tgtEl>
                                          <p:spTgt spid="69640"/>
                                        </p:tgtEl>
                                        <p:attrNameLst>
                                          <p:attrName>ppt_x</p:attrName>
                                        </p:attrNameLst>
                                      </p:cBhvr>
                                      <p:tavLst>
                                        <p:tav tm="0">
                                          <p:val>
                                            <p:strVal val="0-#ppt_w/2"/>
                                          </p:val>
                                        </p:tav>
                                        <p:tav tm="100000">
                                          <p:val>
                                            <p:strVal val="#ppt_x"/>
                                          </p:val>
                                        </p:tav>
                                      </p:tavLst>
                                    </p:anim>
                                    <p:anim calcmode="lin" valueType="num">
                                      <p:cBhvr additive="base">
                                        <p:cTn id="20"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7">
                                            <p:txEl>
                                              <p:pRg st="0" end="0"/>
                                            </p:txEl>
                                          </p:spTgt>
                                        </p:tgtEl>
                                        <p:attrNameLst>
                                          <p:attrName>style.visibility</p:attrName>
                                        </p:attrNameLst>
                                      </p:cBhvr>
                                      <p:to>
                                        <p:strVal val="visible"/>
                                      </p:to>
                                    </p:set>
                                    <p:anim calcmode="lin" valueType="num">
                                      <p:cBhvr additive="base">
                                        <p:cTn id="25" dur="500" fill="hold"/>
                                        <p:tgtEl>
                                          <p:spTgt spid="6963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7">
                                            <p:txEl>
                                              <p:pRg st="1" end="1"/>
                                            </p:txEl>
                                          </p:spTgt>
                                        </p:tgtEl>
                                        <p:attrNameLst>
                                          <p:attrName>style.visibility</p:attrName>
                                        </p:attrNameLst>
                                      </p:cBhvr>
                                      <p:to>
                                        <p:strVal val="visible"/>
                                      </p:to>
                                    </p:set>
                                    <p:anim calcmode="lin" valueType="num">
                                      <p:cBhvr additive="base">
                                        <p:cTn id="31" dur="500" fill="hold"/>
                                        <p:tgtEl>
                                          <p:spTgt spid="69637">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37">
                                            <p:txEl>
                                              <p:pRg st="2" end="2"/>
                                            </p:txEl>
                                          </p:spTgt>
                                        </p:tgtEl>
                                        <p:attrNameLst>
                                          <p:attrName>style.visibility</p:attrName>
                                        </p:attrNameLst>
                                      </p:cBhvr>
                                      <p:to>
                                        <p:strVal val="visible"/>
                                      </p:to>
                                    </p:set>
                                    <p:anim calcmode="lin" valueType="num">
                                      <p:cBhvr additive="base">
                                        <p:cTn id="37" dur="500" fill="hold"/>
                                        <p:tgtEl>
                                          <p:spTgt spid="69637">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96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7">
                                            <p:txEl>
                                              <p:pRg st="3" end="3"/>
                                            </p:txEl>
                                          </p:spTgt>
                                        </p:tgtEl>
                                        <p:attrNameLst>
                                          <p:attrName>style.visibility</p:attrName>
                                        </p:attrNameLst>
                                      </p:cBhvr>
                                      <p:to>
                                        <p:strVal val="visible"/>
                                      </p:to>
                                    </p:set>
                                    <p:anim calcmode="lin" valueType="num">
                                      <p:cBhvr additive="base">
                                        <p:cTn id="43" dur="500" fill="hold"/>
                                        <p:tgtEl>
                                          <p:spTgt spid="69637">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utoUpdateAnimBg="0"/>
      <p:bldP spid="69636" grpId="0" autoUpdateAnimBg="0"/>
      <p:bldP spid="69637" grpId="0" build="p" bldLvl="3" autoUpdateAnimBg="0"/>
      <p:bldP spid="696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Languages</a:t>
            </a:r>
          </a:p>
        </p:txBody>
      </p:sp>
      <p:sp>
        <p:nvSpPr>
          <p:cNvPr id="76803" name="Rectangle 3"/>
          <p:cNvSpPr>
            <a:spLocks noGrp="1" noChangeArrowheads="1"/>
          </p:cNvSpPr>
          <p:nvPr>
            <p:ph idx="1"/>
          </p:nvPr>
        </p:nvSpPr>
        <p:spPr/>
        <p:txBody>
          <a:bodyPr/>
          <a:lstStyle/>
          <a:p>
            <a:r>
              <a:rPr lang="en-US"/>
              <a:t>Latin was the language of the Roman Catholic Church, which dominated Europe</a:t>
            </a:r>
          </a:p>
          <a:p>
            <a:r>
              <a:rPr lang="en-US"/>
              <a:t>The Church was the only source of education</a:t>
            </a:r>
          </a:p>
          <a:p>
            <a:r>
              <a:rPr lang="en-US"/>
              <a:t>Thus, Latin was a common language for Medieval writings.</a:t>
            </a:r>
          </a:p>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762000" y="838200"/>
            <a:ext cx="7772400" cy="4876800"/>
          </a:xfrm>
        </p:spPr>
        <p:txBody>
          <a:bodyPr/>
          <a:lstStyle/>
          <a:p>
            <a:pPr algn="ctr">
              <a:buFontTx/>
              <a:buNone/>
            </a:pPr>
            <a:r>
              <a:rPr lang="en-US" sz="4000" b="1"/>
              <a:t>A notable amount of medieval literature is anonymous. Medieval authors often tended to re-tell and embellish stories they heard or read rather than invent new stories.</a:t>
            </a:r>
          </a:p>
          <a:p>
            <a:pPr>
              <a:buFontTx/>
              <a:buNone/>
            </a:pPr>
            <a:endParaRPr lang="en-US" sz="40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7772400" cy="1143000"/>
          </a:xfrm>
        </p:spPr>
        <p:txBody>
          <a:bodyPr/>
          <a:lstStyle/>
          <a:p>
            <a:r>
              <a:rPr lang="en-US"/>
              <a:t>Writings</a:t>
            </a:r>
          </a:p>
        </p:txBody>
      </p:sp>
      <p:sp>
        <p:nvSpPr>
          <p:cNvPr id="80899" name="Rectangle 3"/>
          <p:cNvSpPr>
            <a:spLocks noGrp="1" noChangeArrowheads="1"/>
          </p:cNvSpPr>
          <p:nvPr>
            <p:ph idx="1"/>
          </p:nvPr>
        </p:nvSpPr>
        <p:spPr>
          <a:xfrm>
            <a:off x="685800" y="1371600"/>
            <a:ext cx="7772400" cy="4114800"/>
          </a:xfrm>
        </p:spPr>
        <p:txBody>
          <a:bodyPr/>
          <a:lstStyle/>
          <a:p>
            <a:pPr algn="ctr">
              <a:buFontTx/>
              <a:buNone/>
            </a:pPr>
            <a:r>
              <a:rPr lang="en-US" sz="4000"/>
              <a:t>Catholic clerics were the intellectual center of society in the Middle Ages, and it is their literature that was produced in the greatest quantity.</a:t>
            </a:r>
          </a:p>
          <a:p>
            <a:endParaRPr lang="en-US" sz="4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8915400" cy="762000"/>
          </a:xfrm>
        </p:spPr>
        <p:txBody>
          <a:bodyPr/>
          <a:lstStyle/>
          <a:p>
            <a:r>
              <a:rPr lang="en-US"/>
              <a:t>Characteristics of Medieval Literature</a:t>
            </a:r>
          </a:p>
        </p:txBody>
      </p:sp>
      <p:sp>
        <p:nvSpPr>
          <p:cNvPr id="39939" name="Rectangle 3"/>
          <p:cNvSpPr>
            <a:spLocks noGrp="1" noChangeArrowheads="1"/>
          </p:cNvSpPr>
          <p:nvPr>
            <p:ph idx="1"/>
          </p:nvPr>
        </p:nvSpPr>
        <p:spPr>
          <a:xfrm>
            <a:off x="304800" y="1143000"/>
            <a:ext cx="8458200" cy="5257800"/>
          </a:xfrm>
        </p:spPr>
        <p:txBody>
          <a:bodyPr/>
          <a:lstStyle/>
          <a:p>
            <a:pPr>
              <a:lnSpc>
                <a:spcPct val="90000"/>
              </a:lnSpc>
            </a:pPr>
            <a:r>
              <a:rPr lang="en-US"/>
              <a:t>Heroism</a:t>
            </a:r>
          </a:p>
          <a:p>
            <a:pPr lvl="1">
              <a:lnSpc>
                <a:spcPct val="80000"/>
              </a:lnSpc>
            </a:pPr>
            <a:r>
              <a:rPr lang="en-US"/>
              <a:t>from both Germanic and Christian traditions, sometimes mingled</a:t>
            </a:r>
          </a:p>
          <a:p>
            <a:pPr lvl="2">
              <a:lnSpc>
                <a:spcPct val="80000"/>
              </a:lnSpc>
            </a:pPr>
            <a:r>
              <a:rPr lang="en-US" i="1"/>
              <a:t>Beowulf</a:t>
            </a:r>
          </a:p>
          <a:p>
            <a:pPr lvl="2">
              <a:lnSpc>
                <a:spcPct val="80000"/>
              </a:lnSpc>
            </a:pPr>
            <a:r>
              <a:rPr lang="en-US" i="1"/>
              <a:t>Sir Gawain and the Green Knight</a:t>
            </a:r>
          </a:p>
          <a:p>
            <a:pPr>
              <a:lnSpc>
                <a:spcPct val="90000"/>
              </a:lnSpc>
            </a:pPr>
            <a:r>
              <a:rPr lang="en-US"/>
              <a:t>Presentations of idealized behavior</a:t>
            </a:r>
          </a:p>
          <a:p>
            <a:pPr lvl="1">
              <a:lnSpc>
                <a:spcPct val="80000"/>
              </a:lnSpc>
            </a:pPr>
            <a:r>
              <a:rPr lang="en-US"/>
              <a:t>literature as moral lesson</a:t>
            </a:r>
          </a:p>
          <a:p>
            <a:pPr lvl="2">
              <a:lnSpc>
                <a:spcPct val="80000"/>
              </a:lnSpc>
            </a:pPr>
            <a:r>
              <a:rPr lang="en-US"/>
              <a:t>loyalty to king</a:t>
            </a:r>
          </a:p>
          <a:p>
            <a:pPr lvl="2">
              <a:lnSpc>
                <a:spcPct val="80000"/>
              </a:lnSpc>
            </a:pPr>
            <a:r>
              <a:rPr lang="en-US"/>
              <a:t>chivalry</a:t>
            </a:r>
          </a:p>
          <a:p>
            <a:pPr>
              <a:lnSpc>
                <a:spcPct val="80000"/>
              </a:lnSpc>
            </a:pPr>
            <a:r>
              <a:rPr lang="en-US"/>
              <a:t>use of </a:t>
            </a:r>
            <a:r>
              <a:rPr lang="en-US" i="1"/>
              <a:t>kennings</a:t>
            </a:r>
            <a:r>
              <a:rPr lang="en-US"/>
              <a:t> </a:t>
            </a:r>
            <a:r>
              <a:rPr lang="en-US" sz="2400"/>
              <a:t>(especially in </a:t>
            </a:r>
            <a:r>
              <a:rPr lang="en-US" sz="2400" i="1"/>
              <a:t>Beowulf</a:t>
            </a:r>
            <a:r>
              <a:rPr lang="en-US" sz="2400"/>
              <a:t>)</a:t>
            </a:r>
          </a:p>
          <a:p>
            <a:pPr lvl="1">
              <a:lnSpc>
                <a:spcPct val="80000"/>
              </a:lnSpc>
            </a:pPr>
            <a:r>
              <a:rPr lang="en-US"/>
              <a:t>A figurative, usually compound expression used in place of a name or noun. Example, </a:t>
            </a:r>
            <a:r>
              <a:rPr lang="en-US" i="1"/>
              <a:t>storm of swords</a:t>
            </a:r>
            <a:r>
              <a:rPr lang="en-US"/>
              <a:t> is a kenning for </a:t>
            </a:r>
            <a:r>
              <a:rPr lang="en-US" i="1"/>
              <a:t>battle.</a:t>
            </a:r>
            <a:endParaRPr lang="en-US"/>
          </a:p>
          <a:p>
            <a:pPr lvl="1">
              <a:lnSpc>
                <a:spcPct val="90000"/>
              </a:lnSpc>
              <a:spcBef>
                <a:spcPct val="0"/>
              </a:spcBef>
            </a:pPr>
            <a:endParaRPr lang="en-US"/>
          </a:p>
          <a:p>
            <a:pPr lvl="1">
              <a:lnSpc>
                <a:spcPct val="9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993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993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993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9939">
                                            <p:txEl>
                                              <p:pRg st="1" end="1"/>
                                            </p:txEl>
                                          </p:spTgt>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p:cTn id="21"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9939">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39939">
                                            <p:txEl>
                                              <p:pRg st="2" end="2"/>
                                            </p:tx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 calcmode="lin" valueType="num">
                                      <p:cBhvr>
                                        <p:cTn id="27"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9939">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39939">
                                            <p:txEl>
                                              <p:pRg st="3" end="3"/>
                                            </p:txEl>
                                          </p:spTgt>
                                        </p:tgtEl>
                                        <p:attrNameLst>
                                          <p:attrName>ppt_x</p:attrName>
                                        </p:attrNameLst>
                                      </p:cBhvr>
                                      <p:tavLst>
                                        <p:tav tm="0">
                                          <p:val>
                                            <p:fltVal val="0.5"/>
                                          </p:val>
                                        </p:tav>
                                        <p:tav tm="100000">
                                          <p:val>
                                            <p:strVal val="#ppt_x"/>
                                          </p:val>
                                        </p:tav>
                                      </p:tavLst>
                                    </p:anim>
                                    <p:anim calcmode="lin" valueType="num">
                                      <p:cBhvr>
                                        <p:cTn id="30" dur="500" fill="hold"/>
                                        <p:tgtEl>
                                          <p:spTgt spid="3993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 calcmode="lin" valueType="num">
                                      <p:cBhvr>
                                        <p:cTn id="35"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9939">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39939">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3993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39939">
                                            <p:txEl>
                                              <p:pRg st="5" end="5"/>
                                            </p:txEl>
                                          </p:spTgt>
                                        </p:tgtEl>
                                        <p:attrNameLst>
                                          <p:attrName>style.visibility</p:attrName>
                                        </p:attrNameLst>
                                      </p:cBhvr>
                                      <p:to>
                                        <p:strVal val="visible"/>
                                      </p:to>
                                    </p:set>
                                    <p:anim calcmode="lin" valueType="num">
                                      <p:cBhvr>
                                        <p:cTn id="43" dur="500" fill="hold"/>
                                        <p:tgtEl>
                                          <p:spTgt spid="3993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9939">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39939">
                                            <p:txEl>
                                              <p:pRg st="5" end="5"/>
                                            </p:txEl>
                                          </p:spTgt>
                                        </p:tgtEl>
                                        <p:attrNameLst>
                                          <p:attrName>ppt_x</p:attrName>
                                        </p:attrNameLst>
                                      </p:cBhvr>
                                      <p:tavLst>
                                        <p:tav tm="0">
                                          <p:val>
                                            <p:fltVal val="0.5"/>
                                          </p:val>
                                        </p:tav>
                                        <p:tav tm="100000">
                                          <p:val>
                                            <p:strVal val="#ppt_x"/>
                                          </p:val>
                                        </p:tav>
                                      </p:tavLst>
                                    </p:anim>
                                    <p:anim calcmode="lin" valueType="num">
                                      <p:cBhvr>
                                        <p:cTn id="46" dur="500" fill="hold"/>
                                        <p:tgtEl>
                                          <p:spTgt spid="39939">
                                            <p:txEl>
                                              <p:pRg st="5" end="5"/>
                                            </p:txEl>
                                          </p:spTgt>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939">
                                            <p:txEl>
                                              <p:pRg st="6" end="6"/>
                                            </p:txEl>
                                          </p:spTgt>
                                        </p:tgtEl>
                                        <p:attrNameLst>
                                          <p:attrName>style.visibility</p:attrName>
                                        </p:attrNameLst>
                                      </p:cBhvr>
                                      <p:to>
                                        <p:strVal val="visible"/>
                                      </p:to>
                                    </p:set>
                                    <p:anim calcmode="lin" valueType="num">
                                      <p:cBhvr>
                                        <p:cTn id="49"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9939">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39939">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39939">
                                            <p:txEl>
                                              <p:pRg st="6" end="6"/>
                                            </p:txEl>
                                          </p:spTgt>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39939">
                                            <p:txEl>
                                              <p:pRg st="7" end="7"/>
                                            </p:txEl>
                                          </p:spTgt>
                                        </p:tgtEl>
                                        <p:attrNameLst>
                                          <p:attrName>style.visibility</p:attrName>
                                        </p:attrNameLst>
                                      </p:cBhvr>
                                      <p:to>
                                        <p:strVal val="visible"/>
                                      </p:to>
                                    </p:set>
                                    <p:anim calcmode="lin" valueType="num">
                                      <p:cBhvr>
                                        <p:cTn id="55" dur="500" fill="hold"/>
                                        <p:tgtEl>
                                          <p:spTgt spid="3993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9939">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39939">
                                            <p:txEl>
                                              <p:pRg st="7" end="7"/>
                                            </p:txEl>
                                          </p:spTgt>
                                        </p:tgtEl>
                                        <p:attrNameLst>
                                          <p:attrName>ppt_x</p:attrName>
                                        </p:attrNameLst>
                                      </p:cBhvr>
                                      <p:tavLst>
                                        <p:tav tm="0">
                                          <p:val>
                                            <p:fltVal val="0.5"/>
                                          </p:val>
                                        </p:tav>
                                        <p:tav tm="100000">
                                          <p:val>
                                            <p:strVal val="#ppt_x"/>
                                          </p:val>
                                        </p:tav>
                                      </p:tavLst>
                                    </p:anim>
                                    <p:anim calcmode="lin" valueType="num">
                                      <p:cBhvr>
                                        <p:cTn id="58" dur="500" fill="hold"/>
                                        <p:tgtEl>
                                          <p:spTgt spid="39939">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39939">
                                            <p:txEl>
                                              <p:pRg st="8" end="8"/>
                                            </p:txEl>
                                          </p:spTgt>
                                        </p:tgtEl>
                                        <p:attrNameLst>
                                          <p:attrName>style.visibility</p:attrName>
                                        </p:attrNameLst>
                                      </p:cBhvr>
                                      <p:to>
                                        <p:strVal val="visible"/>
                                      </p:to>
                                    </p:set>
                                    <p:anim calcmode="lin" valueType="num">
                                      <p:cBhvr>
                                        <p:cTn id="63" dur="500" fill="hold"/>
                                        <p:tgtEl>
                                          <p:spTgt spid="39939">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9939">
                                            <p:txEl>
                                              <p:pRg st="8" end="8"/>
                                            </p:txEl>
                                          </p:spTgt>
                                        </p:tgtEl>
                                        <p:attrNameLst>
                                          <p:attrName>ppt_h</p:attrName>
                                        </p:attrNameLst>
                                      </p:cBhvr>
                                      <p:tavLst>
                                        <p:tav tm="0">
                                          <p:val>
                                            <p:fltVal val="0"/>
                                          </p:val>
                                        </p:tav>
                                        <p:tav tm="100000">
                                          <p:val>
                                            <p:strVal val="#ppt_h"/>
                                          </p:val>
                                        </p:tav>
                                      </p:tavLst>
                                    </p:anim>
                                    <p:anim calcmode="lin" valueType="num">
                                      <p:cBhvr>
                                        <p:cTn id="65" dur="500" fill="hold"/>
                                        <p:tgtEl>
                                          <p:spTgt spid="39939">
                                            <p:txEl>
                                              <p:pRg st="8" end="8"/>
                                            </p:txEl>
                                          </p:spTgt>
                                        </p:tgtEl>
                                        <p:attrNameLst>
                                          <p:attrName>ppt_x</p:attrName>
                                        </p:attrNameLst>
                                      </p:cBhvr>
                                      <p:tavLst>
                                        <p:tav tm="0">
                                          <p:val>
                                            <p:fltVal val="0.5"/>
                                          </p:val>
                                        </p:tav>
                                        <p:tav tm="100000">
                                          <p:val>
                                            <p:strVal val="#ppt_x"/>
                                          </p:val>
                                        </p:tav>
                                      </p:tavLst>
                                    </p:anim>
                                    <p:anim calcmode="lin" valueType="num">
                                      <p:cBhvr>
                                        <p:cTn id="66" dur="500" fill="hold"/>
                                        <p:tgtEl>
                                          <p:spTgt spid="39939">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39939">
                                            <p:txEl>
                                              <p:pRg st="9" end="9"/>
                                            </p:txEl>
                                          </p:spTgt>
                                        </p:tgtEl>
                                        <p:attrNameLst>
                                          <p:attrName>style.visibility</p:attrName>
                                        </p:attrNameLst>
                                      </p:cBhvr>
                                      <p:to>
                                        <p:strVal val="visible"/>
                                      </p:to>
                                    </p:set>
                                    <p:anim calcmode="lin" valueType="num">
                                      <p:cBhvr>
                                        <p:cTn id="71" dur="500" fill="hold"/>
                                        <p:tgtEl>
                                          <p:spTgt spid="39939">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39939">
                                            <p:txEl>
                                              <p:pRg st="9" end="9"/>
                                            </p:txEl>
                                          </p:spTgt>
                                        </p:tgtEl>
                                        <p:attrNameLst>
                                          <p:attrName>ppt_h</p:attrName>
                                        </p:attrNameLst>
                                      </p:cBhvr>
                                      <p:tavLst>
                                        <p:tav tm="0">
                                          <p:val>
                                            <p:fltVal val="0"/>
                                          </p:val>
                                        </p:tav>
                                        <p:tav tm="100000">
                                          <p:val>
                                            <p:strVal val="#ppt_h"/>
                                          </p:val>
                                        </p:tav>
                                      </p:tavLst>
                                    </p:anim>
                                    <p:anim calcmode="lin" valueType="num">
                                      <p:cBhvr>
                                        <p:cTn id="73" dur="500" fill="hold"/>
                                        <p:tgtEl>
                                          <p:spTgt spid="39939">
                                            <p:txEl>
                                              <p:pRg st="9" end="9"/>
                                            </p:txEl>
                                          </p:spTgt>
                                        </p:tgtEl>
                                        <p:attrNameLst>
                                          <p:attrName>ppt_x</p:attrName>
                                        </p:attrNameLst>
                                      </p:cBhvr>
                                      <p:tavLst>
                                        <p:tav tm="0">
                                          <p:val>
                                            <p:fltVal val="0.5"/>
                                          </p:val>
                                        </p:tav>
                                        <p:tav tm="100000">
                                          <p:val>
                                            <p:strVal val="#ppt_x"/>
                                          </p:val>
                                        </p:tav>
                                      </p:tavLst>
                                    </p:anim>
                                    <p:anim calcmode="lin" valueType="num">
                                      <p:cBhvr>
                                        <p:cTn id="74" dur="500" fill="hold"/>
                                        <p:tgtEl>
                                          <p:spTgt spid="39939">
                                            <p:txEl>
                                              <p:pRg st="9" end="9"/>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0"/>
            <a:ext cx="8686800" cy="1143000"/>
          </a:xfrm>
        </p:spPr>
        <p:txBody>
          <a:bodyPr/>
          <a:lstStyle/>
          <a:p>
            <a:r>
              <a:rPr lang="en-US" sz="4000"/>
              <a:t>Welcome to England and the English</a:t>
            </a:r>
            <a:r>
              <a:rPr lang="en-US" sz="3200"/>
              <a:t>…</a:t>
            </a:r>
            <a:br>
              <a:rPr lang="en-US" sz="3200"/>
            </a:br>
            <a:r>
              <a:rPr lang="en-US" sz="3200"/>
              <a:t>an island of </a:t>
            </a:r>
            <a:r>
              <a:rPr lang="en-US" sz="3200" b="1"/>
              <a:t>peoples, languages</a:t>
            </a:r>
            <a:r>
              <a:rPr lang="en-US" sz="3200"/>
              <a:t>, and </a:t>
            </a:r>
            <a:r>
              <a:rPr lang="en-US" sz="3200" b="1"/>
              <a:t>divisions...</a:t>
            </a:r>
          </a:p>
        </p:txBody>
      </p:sp>
      <p:pic>
        <p:nvPicPr>
          <p:cNvPr id="37891" name="Picture 3"/>
          <p:cNvPicPr>
            <a:picLocks noGrp="1" noChangeAspect="1" noChangeArrowheads="1"/>
          </p:cNvPicPr>
          <p:nvPr>
            <p:ph sz="quarter" idx="1"/>
          </p:nvPr>
        </p:nvPicPr>
        <p:blipFill>
          <a:blip r:embed="rId3" cstate="print"/>
          <a:srcRect/>
          <a:stretch>
            <a:fillRect/>
          </a:stretch>
        </p:blipFill>
        <p:spPr>
          <a:xfrm>
            <a:off x="533400" y="1447800"/>
            <a:ext cx="3962400" cy="3581400"/>
          </a:xfrm>
        </p:spPr>
      </p:pic>
      <p:pic>
        <p:nvPicPr>
          <p:cNvPr id="37892" name="Picture 4"/>
          <p:cNvPicPr>
            <a:picLocks noGrp="1" noChangeAspect="1" noChangeArrowheads="1"/>
          </p:cNvPicPr>
          <p:nvPr>
            <p:ph sz="quarter" idx="2"/>
          </p:nvPr>
        </p:nvPicPr>
        <p:blipFill>
          <a:blip r:embed="rId4" cstate="print"/>
          <a:stretch>
            <a:fillRect/>
          </a:stretch>
        </p:blipFill>
        <p:spPr>
          <a:xfrm>
            <a:off x="5074692" y="1981200"/>
            <a:ext cx="2957015" cy="1981200"/>
          </a:xfrm>
        </p:spPr>
      </p:pic>
      <p:sp>
        <p:nvSpPr>
          <p:cNvPr id="37893" name="Rectangle 5"/>
          <p:cNvSpPr>
            <a:spLocks noGrp="1" noChangeArrowheads="1"/>
          </p:cNvSpPr>
          <p:nvPr>
            <p:ph type="body" sz="half" idx="3"/>
          </p:nvPr>
        </p:nvSpPr>
        <p:spPr>
          <a:xfrm>
            <a:off x="685800" y="5181600"/>
            <a:ext cx="7772400" cy="1447800"/>
          </a:xfrm>
        </p:spPr>
        <p:txBody>
          <a:bodyPr/>
          <a:lstStyle/>
          <a:p>
            <a:pPr algn="ctr">
              <a:lnSpc>
                <a:spcPct val="70000"/>
              </a:lnSpc>
              <a:buFontTx/>
              <a:buNone/>
            </a:pPr>
            <a:r>
              <a:rPr lang="en-US" sz="3600" i="1"/>
              <a:t>Latin</a:t>
            </a:r>
            <a:r>
              <a:rPr lang="en-US" sz="3600"/>
              <a:t> -- church, schools</a:t>
            </a:r>
          </a:p>
          <a:p>
            <a:pPr algn="ctr">
              <a:lnSpc>
                <a:spcPct val="70000"/>
              </a:lnSpc>
              <a:buFontTx/>
              <a:buNone/>
            </a:pPr>
            <a:r>
              <a:rPr lang="en-US" sz="3600" i="1"/>
              <a:t>French</a:t>
            </a:r>
            <a:r>
              <a:rPr lang="en-US" sz="3600"/>
              <a:t> -- court, castle</a:t>
            </a:r>
          </a:p>
          <a:p>
            <a:pPr algn="ctr">
              <a:lnSpc>
                <a:spcPct val="70000"/>
              </a:lnSpc>
              <a:buFontTx/>
              <a:buNone/>
            </a:pPr>
            <a:r>
              <a:rPr lang="en-US" sz="3600" i="1"/>
              <a:t>English</a:t>
            </a:r>
            <a:r>
              <a:rPr lang="en-US" sz="3600"/>
              <a:t> -- commoners</a:t>
            </a:r>
            <a:endParaRPr lang="en-US" sz="2800"/>
          </a:p>
        </p:txBody>
      </p:sp>
      <p:sp>
        <p:nvSpPr>
          <p:cNvPr id="37894" name="Text Box 6"/>
          <p:cNvSpPr txBox="1">
            <a:spLocks noChangeArrowheads="1"/>
          </p:cNvSpPr>
          <p:nvPr/>
        </p:nvSpPr>
        <p:spPr bwMode="auto">
          <a:xfrm>
            <a:off x="4876800" y="4267200"/>
            <a:ext cx="3962400" cy="703263"/>
          </a:xfrm>
          <a:prstGeom prst="rect">
            <a:avLst/>
          </a:prstGeom>
          <a:noFill/>
          <a:ln w="9525">
            <a:noFill/>
            <a:miter lim="800000"/>
            <a:headEnd/>
            <a:tailEnd/>
          </a:ln>
          <a:effectLst/>
        </p:spPr>
        <p:txBody>
          <a:bodyPr>
            <a:spAutoFit/>
          </a:bodyPr>
          <a:lstStyle/>
          <a:p>
            <a:pPr>
              <a:spcBef>
                <a:spcPct val="50000"/>
              </a:spcBef>
            </a:pPr>
            <a:r>
              <a:rPr lang="en-US" sz="1600" b="1">
                <a:solidFill>
                  <a:schemeClr val="bg1"/>
                </a:solidFill>
                <a:latin typeface="Comic Sans MS" pitchFamily="66" charset="0"/>
              </a:rPr>
              <a:t>The White Tower in London…</a:t>
            </a:r>
          </a:p>
          <a:p>
            <a:pPr>
              <a:spcBef>
                <a:spcPct val="50000"/>
              </a:spcBef>
            </a:pPr>
            <a:r>
              <a:rPr lang="en-US" sz="1600" b="1">
                <a:solidFill>
                  <a:schemeClr val="bg1"/>
                </a:solidFill>
                <a:latin typeface="Comic Sans MS" pitchFamily="66" charset="0"/>
              </a:rPr>
              <a:t>part of William’s legacy</a:t>
            </a:r>
            <a:endParaRPr lang="en-US" sz="1400" b="1">
              <a:latin typeface="Comic Sans MS" pitchFamily="66" charset="0"/>
            </a:endParaRPr>
          </a:p>
        </p:txBody>
      </p:sp>
      <p:sp>
        <p:nvSpPr>
          <p:cNvPr id="37895" name="Text Box 7"/>
          <p:cNvSpPr txBox="1">
            <a:spLocks noChangeArrowheads="1"/>
          </p:cNvSpPr>
          <p:nvPr/>
        </p:nvSpPr>
        <p:spPr bwMode="auto">
          <a:xfrm>
            <a:off x="685800" y="4495800"/>
            <a:ext cx="3429000" cy="947738"/>
          </a:xfrm>
          <a:prstGeom prst="rect">
            <a:avLst/>
          </a:prstGeom>
          <a:noFill/>
          <a:ln w="9525">
            <a:noFill/>
            <a:miter lim="800000"/>
            <a:headEnd/>
            <a:tailEnd/>
          </a:ln>
          <a:effectLst/>
        </p:spPr>
        <p:txBody>
          <a:bodyPr>
            <a:spAutoFit/>
          </a:bodyPr>
          <a:lstStyle/>
          <a:p>
            <a:pPr>
              <a:spcBef>
                <a:spcPts val="500"/>
              </a:spcBef>
              <a:spcAft>
                <a:spcPts val="500"/>
              </a:spcAft>
            </a:pPr>
            <a:r>
              <a:rPr lang="en-US" sz="1600" b="1">
                <a:solidFill>
                  <a:schemeClr val="bg1"/>
                </a:solidFill>
                <a:latin typeface="Comic Sans MS" pitchFamily="66" charset="0"/>
              </a:rPr>
              <a:t>Chartres Cathedral</a:t>
            </a:r>
            <a:r>
              <a:rPr lang="en-US"/>
              <a:t> </a:t>
            </a:r>
          </a:p>
          <a:p>
            <a:pPr algn="l">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 calcmode="lin" valueType="num">
                                      <p:cBhvr>
                                        <p:cTn id="9" dur="500" fill="hold"/>
                                        <p:tgtEl>
                                          <p:spTgt spid="37890"/>
                                        </p:tgtEl>
                                        <p:attrNameLst>
                                          <p:attrName>ppt_x</p:attrName>
                                        </p:attrNameLst>
                                      </p:cBhvr>
                                      <p:tavLst>
                                        <p:tav tm="0">
                                          <p:val>
                                            <p:fltVal val="0.5"/>
                                          </p:val>
                                        </p:tav>
                                        <p:tav tm="100000">
                                          <p:val>
                                            <p:strVal val="#ppt_x"/>
                                          </p:val>
                                        </p:tav>
                                      </p:tavLst>
                                    </p:anim>
                                    <p:anim calcmode="lin" valueType="num">
                                      <p:cBhvr>
                                        <p:cTn id="10" dur="500" fill="hold"/>
                                        <p:tgtEl>
                                          <p:spTgt spid="378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28600"/>
            <a:ext cx="7772400" cy="1143000"/>
          </a:xfrm>
        </p:spPr>
        <p:txBody>
          <a:bodyPr/>
          <a:lstStyle/>
          <a:p>
            <a:r>
              <a:rPr lang="en-US"/>
              <a:t>Use of Allegory</a:t>
            </a:r>
          </a:p>
        </p:txBody>
      </p:sp>
      <p:sp>
        <p:nvSpPr>
          <p:cNvPr id="89091" name="Rectangle 3"/>
          <p:cNvSpPr>
            <a:spLocks noGrp="1" noChangeArrowheads="1"/>
          </p:cNvSpPr>
          <p:nvPr>
            <p:ph idx="1"/>
          </p:nvPr>
        </p:nvSpPr>
        <p:spPr>
          <a:xfrm>
            <a:off x="685800" y="1524000"/>
            <a:ext cx="7772400" cy="4114800"/>
          </a:xfrm>
        </p:spPr>
        <p:txBody>
          <a:bodyPr/>
          <a:lstStyle/>
          <a:p>
            <a:r>
              <a:rPr lang="en-US" sz="2800"/>
              <a:t>An </a:t>
            </a:r>
            <a:r>
              <a:rPr lang="en-US" sz="2800" b="1"/>
              <a:t>allegory</a:t>
            </a:r>
            <a:r>
              <a:rPr lang="en-US" sz="2800"/>
              <a:t> is a figurative mode of representation conveying a meaning other than the literal.</a:t>
            </a:r>
          </a:p>
          <a:p>
            <a:r>
              <a:rPr lang="en-US" sz="2800"/>
              <a:t>Much of medieval literature relied on allegory to convey the morals the author had in mind while writing--representations of abstract qualities, events, and institutions are thick in much of the literature of this time. </a:t>
            </a:r>
          </a:p>
          <a:p>
            <a:endParaRPr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b="1" i="1"/>
              <a:t>The Ideal of Courtly Love</a:t>
            </a:r>
          </a:p>
        </p:txBody>
      </p:sp>
      <p:sp>
        <p:nvSpPr>
          <p:cNvPr id="95235" name="Rectangle 3"/>
          <p:cNvSpPr>
            <a:spLocks noGrp="1" noChangeArrowheads="1"/>
          </p:cNvSpPr>
          <p:nvPr>
            <p:ph idx="1"/>
          </p:nvPr>
        </p:nvSpPr>
        <p:spPr>
          <a:xfrm>
            <a:off x="685800" y="1752600"/>
            <a:ext cx="7772400" cy="4114800"/>
          </a:xfrm>
        </p:spPr>
        <p:txBody>
          <a:bodyPr/>
          <a:lstStyle/>
          <a:p>
            <a:pPr>
              <a:lnSpc>
                <a:spcPct val="90000"/>
              </a:lnSpc>
            </a:pPr>
            <a:r>
              <a:rPr lang="en-US" b="1"/>
              <a:t>This relationship was modeled on the feudal relationship between a knight and his liege lord. </a:t>
            </a:r>
          </a:p>
          <a:p>
            <a:pPr>
              <a:lnSpc>
                <a:spcPct val="90000"/>
              </a:lnSpc>
            </a:pPr>
            <a:r>
              <a:rPr lang="en-US" b="1"/>
              <a:t>The knight serves his courtly lady with the same obedience and loyalty which he owes to his liege lord. </a:t>
            </a:r>
          </a:p>
          <a:p>
            <a:pPr>
              <a:lnSpc>
                <a:spcPct val="90000"/>
              </a:lnSpc>
            </a:pPr>
            <a:r>
              <a:rPr lang="en-US" b="1"/>
              <a:t>She is in complete control; he owes her obedience and submission</a:t>
            </a: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228600" y="685800"/>
            <a:ext cx="8610600" cy="3657600"/>
          </a:xfrm>
        </p:spPr>
        <p:txBody>
          <a:bodyPr/>
          <a:lstStyle/>
          <a:p>
            <a:pPr algn="ctr">
              <a:buFontTx/>
              <a:buNone/>
            </a:pPr>
            <a:r>
              <a:rPr lang="en-US" b="1">
                <a:latin typeface="Georgia" pitchFamily="18" charset="0"/>
              </a:rPr>
              <a:t>The knight's love for the lady </a:t>
            </a:r>
            <a:r>
              <a:rPr lang="en-US" b="1" i="1">
                <a:latin typeface="Georgia" pitchFamily="18" charset="0"/>
              </a:rPr>
              <a:t>inspires him to do great deeds</a:t>
            </a:r>
            <a:r>
              <a:rPr lang="en-US" b="1">
                <a:latin typeface="Georgia" pitchFamily="18" charset="0"/>
              </a:rPr>
              <a:t>, in order to be worthy of her love or to win her favor. </a:t>
            </a:r>
          </a:p>
          <a:p>
            <a:pPr>
              <a:buFontTx/>
              <a:buNone/>
            </a:pPr>
            <a:endParaRPr lang="en-US">
              <a:latin typeface="Georgia" pitchFamily="18" charset="0"/>
            </a:endParaRPr>
          </a:p>
          <a:p>
            <a:endParaRPr lang="en-US">
              <a:latin typeface="Georgia" pitchFamily="18" charset="0"/>
            </a:endParaRPr>
          </a:p>
        </p:txBody>
      </p:sp>
      <p:pic>
        <p:nvPicPr>
          <p:cNvPr id="97283" name="Picture 3" descr="C:\Documents and Settings\LGolden\My Documents\My Pictures\courtly love.jpg"/>
          <p:cNvPicPr>
            <a:picLocks noChangeAspect="1" noChangeArrowheads="1"/>
          </p:cNvPicPr>
          <p:nvPr/>
        </p:nvPicPr>
        <p:blipFill>
          <a:blip r:embed="rId3" cstate="print"/>
          <a:srcRect/>
          <a:stretch>
            <a:fillRect/>
          </a:stretch>
        </p:blipFill>
        <p:spPr bwMode="auto">
          <a:xfrm>
            <a:off x="0" y="2438400"/>
            <a:ext cx="9144000" cy="4419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228600" y="228600"/>
            <a:ext cx="8610600" cy="3276600"/>
          </a:xfrm>
        </p:spPr>
        <p:txBody>
          <a:bodyPr/>
          <a:lstStyle/>
          <a:p>
            <a:r>
              <a:rPr lang="en-US" sz="2800" b="1">
                <a:latin typeface="Georgia" pitchFamily="18" charset="0"/>
              </a:rPr>
              <a:t>“Courtly love" </a:t>
            </a:r>
            <a:r>
              <a:rPr lang="en-US" sz="2800" b="1" i="1">
                <a:latin typeface="Georgia" pitchFamily="18" charset="0"/>
              </a:rPr>
              <a:t>was not between husband and wife</a:t>
            </a:r>
            <a:r>
              <a:rPr lang="en-US" sz="2800" b="1">
                <a:latin typeface="Georgia" pitchFamily="18" charset="0"/>
              </a:rPr>
              <a:t> because it was an idealized sort of relationship that could not exist within the context of "real life" medieval marriages.</a:t>
            </a:r>
          </a:p>
          <a:p>
            <a:r>
              <a:rPr lang="en-US" sz="2800" b="1">
                <a:latin typeface="Georgia" pitchFamily="18" charset="0"/>
              </a:rPr>
              <a:t>In the middle ages, marriages amongst the nobility were typically based on practical and dynastic concerns rather than on love.</a:t>
            </a:r>
          </a:p>
          <a:p>
            <a:endParaRPr lang="en-US" sz="2800" b="1">
              <a:latin typeface="Georgia" pitchFamily="18" charset="0"/>
            </a:endParaRPr>
          </a:p>
        </p:txBody>
      </p:sp>
      <p:pic>
        <p:nvPicPr>
          <p:cNvPr id="99331" name="Picture 3" descr="C:\Documents and Settings\LGolden\My Documents\My Pictures\marriage 2.jpg"/>
          <p:cNvPicPr>
            <a:picLocks noChangeAspect="1" noChangeArrowheads="1"/>
          </p:cNvPicPr>
          <p:nvPr/>
        </p:nvPicPr>
        <p:blipFill>
          <a:blip r:embed="rId3" cstate="print"/>
          <a:srcRect/>
          <a:stretch>
            <a:fillRect/>
          </a:stretch>
        </p:blipFill>
        <p:spPr bwMode="auto">
          <a:xfrm>
            <a:off x="304800" y="3429000"/>
            <a:ext cx="8534400" cy="3429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609600" y="381000"/>
            <a:ext cx="7772400" cy="5105400"/>
          </a:xfrm>
        </p:spPr>
        <p:txBody>
          <a:bodyPr/>
          <a:lstStyle/>
          <a:p>
            <a:pPr algn="ctr">
              <a:lnSpc>
                <a:spcPct val="90000"/>
              </a:lnSpc>
            </a:pPr>
            <a:r>
              <a:rPr lang="en-US" b="1">
                <a:latin typeface="Georgia" pitchFamily="18" charset="0"/>
              </a:rPr>
              <a:t>“Courtly love" provided a model of behavior for a class of unmarried young men who might otherwise have threatened social stability. </a:t>
            </a:r>
          </a:p>
          <a:p>
            <a:pPr algn="ctr">
              <a:lnSpc>
                <a:spcPct val="90000"/>
              </a:lnSpc>
            </a:pPr>
            <a:r>
              <a:rPr lang="en-US" b="1">
                <a:latin typeface="Georgia" pitchFamily="18" charset="0"/>
              </a:rPr>
              <a:t>Knights were typically younger brothers without land of their own (hence unable to support a wife).</a:t>
            </a:r>
          </a:p>
          <a:p>
            <a:pPr algn="ctr">
              <a:lnSpc>
                <a:spcPct val="90000"/>
              </a:lnSpc>
            </a:pPr>
            <a:r>
              <a:rPr lang="en-US" b="1">
                <a:latin typeface="Georgia" pitchFamily="18" charset="0"/>
              </a:rPr>
              <a:t> They became members of the household of the feudal lords whom they served. </a:t>
            </a:r>
          </a:p>
          <a:p>
            <a:pPr algn="ctr">
              <a:lnSpc>
                <a:spcPct val="90000"/>
              </a:lnSpc>
            </a:pPr>
            <a:endParaRPr lang="en-US">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609600" y="304800"/>
            <a:ext cx="7772400" cy="2743200"/>
          </a:xfrm>
        </p:spPr>
        <p:txBody>
          <a:bodyPr/>
          <a:lstStyle/>
          <a:p>
            <a:pPr algn="ctr">
              <a:buFontTx/>
              <a:buNone/>
            </a:pPr>
            <a:r>
              <a:rPr lang="en-US" sz="2800" b="1">
                <a:latin typeface="Georgia" pitchFamily="18" charset="0"/>
              </a:rPr>
              <a:t>The lady is typically older, married, and of higher social status than the knight because she was modeled on the wife of the feudal lord, who might naturally become the focus of the young, unmarried knights' desire.</a:t>
            </a:r>
            <a:endParaRPr lang="en-US"/>
          </a:p>
        </p:txBody>
      </p:sp>
      <p:pic>
        <p:nvPicPr>
          <p:cNvPr id="103427" name="Picture 3" descr="C:\Documents and Settings\LGolden\My Documents\My Pictures\medieval-courtly-love.jpg"/>
          <p:cNvPicPr>
            <a:picLocks noChangeAspect="1" noChangeArrowheads="1"/>
          </p:cNvPicPr>
          <p:nvPr/>
        </p:nvPicPr>
        <p:blipFill>
          <a:blip r:embed="rId3" cstate="print"/>
          <a:srcRect/>
          <a:stretch>
            <a:fillRect/>
          </a:stretch>
        </p:blipFill>
        <p:spPr bwMode="auto">
          <a:xfrm>
            <a:off x="228600" y="3048000"/>
            <a:ext cx="8686800" cy="3810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685800" y="381000"/>
            <a:ext cx="7772400" cy="5410200"/>
          </a:xfrm>
        </p:spPr>
        <p:txBody>
          <a:bodyPr/>
          <a:lstStyle/>
          <a:p>
            <a:pPr algn="ctr">
              <a:lnSpc>
                <a:spcPct val="90000"/>
              </a:lnSpc>
              <a:buFontTx/>
              <a:buNone/>
            </a:pPr>
            <a:r>
              <a:rPr lang="en-US" b="1">
                <a:latin typeface="Georgia" pitchFamily="18" charset="0"/>
              </a:rPr>
              <a:t>The literary model of courtly love may have been invented to provide young men with a model for appropriate behavior.</a:t>
            </a:r>
          </a:p>
          <a:p>
            <a:pPr algn="ctr">
              <a:lnSpc>
                <a:spcPct val="90000"/>
              </a:lnSpc>
              <a:buFontTx/>
              <a:buNone/>
            </a:pPr>
            <a:r>
              <a:rPr lang="en-US" b="1">
                <a:latin typeface="Georgia" pitchFamily="18" charset="0"/>
              </a:rPr>
              <a:t> It taught them to sublimate their desires and to channel their energy into socially useful behavior (love service rather than wandering around the countryside, stealing or raping women.</a:t>
            </a:r>
            <a:endParaRPr lang="en-US">
              <a:latin typeface="Georgia" pitchFamily="18" charset="0"/>
            </a:endParaRPr>
          </a:p>
          <a:p>
            <a:pPr algn="ctr">
              <a:lnSpc>
                <a:spcPct val="90000"/>
              </a:lnSpc>
              <a:buFontTx/>
              <a:buNone/>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381000" y="533400"/>
            <a:ext cx="8458200" cy="3124200"/>
          </a:xfrm>
        </p:spPr>
        <p:txBody>
          <a:bodyPr/>
          <a:lstStyle/>
          <a:p>
            <a:pPr algn="ctr">
              <a:buFontTx/>
              <a:buNone/>
            </a:pPr>
            <a:r>
              <a:rPr lang="en-US" b="1">
                <a:latin typeface="Georgia" pitchFamily="18" charset="0"/>
              </a:rPr>
              <a:t>The "symptoms" of love were described as as if it were a sickness. </a:t>
            </a:r>
          </a:p>
          <a:p>
            <a:pPr algn="ctr">
              <a:buFontTx/>
              <a:buNone/>
            </a:pPr>
            <a:r>
              <a:rPr lang="en-US" b="1">
                <a:latin typeface="Georgia" pitchFamily="18" charset="0"/>
              </a:rPr>
              <a:t>The "lovesick" knight’s typical symptoms: sighing, turning pale, turning red, fever, inability to sleep, eat or drink.</a:t>
            </a:r>
          </a:p>
        </p:txBody>
      </p:sp>
      <p:pic>
        <p:nvPicPr>
          <p:cNvPr id="107523" name="Picture 3" descr="C:\Documents and Settings\LGolden\My Documents\My Pictures\love sick.jpg"/>
          <p:cNvPicPr>
            <a:picLocks noChangeAspect="1" noChangeArrowheads="1"/>
          </p:cNvPicPr>
          <p:nvPr/>
        </p:nvPicPr>
        <p:blipFill>
          <a:blip r:embed="rId3" cstate="print"/>
          <a:srcRect/>
          <a:stretch>
            <a:fillRect/>
          </a:stretch>
        </p:blipFill>
        <p:spPr bwMode="auto">
          <a:xfrm>
            <a:off x="457200" y="4114800"/>
            <a:ext cx="8382000" cy="2743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The Quest</a:t>
            </a:r>
          </a:p>
        </p:txBody>
      </p:sp>
      <p:sp>
        <p:nvSpPr>
          <p:cNvPr id="109571" name="Rectangle 3"/>
          <p:cNvSpPr>
            <a:spLocks noGrp="1" noChangeArrowheads="1"/>
          </p:cNvSpPr>
          <p:nvPr>
            <p:ph idx="1"/>
          </p:nvPr>
        </p:nvSpPr>
        <p:spPr/>
        <p:txBody>
          <a:bodyPr/>
          <a:lstStyle/>
          <a:p>
            <a:r>
              <a:rPr lang="en-US">
                <a:latin typeface="Trebuchet MS" pitchFamily="34" charset="0"/>
              </a:rPr>
              <a:t>In addition to the theme of Courtly Love, the Quest was highly important:</a:t>
            </a:r>
          </a:p>
          <a:p>
            <a:pPr algn="ctr">
              <a:buFont typeface="Wingdings" pitchFamily="2" charset="2"/>
              <a:buChar char="ü"/>
            </a:pPr>
            <a:r>
              <a:rPr lang="en-US">
                <a:latin typeface="Trebuchet MS" pitchFamily="34" charset="0"/>
              </a:rPr>
              <a:t>the code of conduct observed by a knight errant who is wandering in search of deeds of chivalry.  This knight is bound by a code of behavior - a set of conventional principles and expectations</a:t>
            </a:r>
          </a:p>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idx="1"/>
          </p:nvPr>
        </p:nvSpPr>
        <p:spPr>
          <a:xfrm>
            <a:off x="457200" y="914400"/>
            <a:ext cx="7772400" cy="4114800"/>
          </a:xfrm>
        </p:spPr>
        <p:txBody>
          <a:bodyPr/>
          <a:lstStyle/>
          <a:p>
            <a:pPr>
              <a:lnSpc>
                <a:spcPct val="90000"/>
              </a:lnSpc>
            </a:pPr>
            <a:r>
              <a:rPr lang="en-US"/>
              <a:t>A </a:t>
            </a:r>
            <a:r>
              <a:rPr lang="en-US" b="1"/>
              <a:t>quest</a:t>
            </a:r>
            <a:r>
              <a:rPr lang="en-US"/>
              <a:t> is a hero’s journey towards a goal. The objects of quests require great exertion on the part of the hero, and the overcoming of many obstacles.</a:t>
            </a:r>
          </a:p>
          <a:p>
            <a:pPr>
              <a:lnSpc>
                <a:spcPct val="90000"/>
              </a:lnSpc>
              <a:buFontTx/>
              <a:buNone/>
            </a:pPr>
            <a:endParaRPr lang="en-US"/>
          </a:p>
          <a:p>
            <a:pPr>
              <a:lnSpc>
                <a:spcPct val="90000"/>
              </a:lnSpc>
            </a:pPr>
            <a:r>
              <a:rPr lang="en-US"/>
              <a:t>The hero's must obtain something, or someone, by the quest and with this object return home.</a:t>
            </a:r>
          </a:p>
          <a:p>
            <a:pPr>
              <a:lnSpc>
                <a:spcPct val="90000"/>
              </a:lnSpc>
              <a:buFontTx/>
              <a:buNone/>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p>
            <a:r>
              <a:rPr lang="en-US" sz="6000" i="1"/>
              <a:t>What was it like to live in the Middle Ages?</a:t>
            </a:r>
            <a:endParaRPr lang="en-US" i="1"/>
          </a:p>
        </p:txBody>
      </p:sp>
      <p:sp>
        <p:nvSpPr>
          <p:cNvPr id="38915" name="Rectangle 3"/>
          <p:cNvSpPr>
            <a:spLocks noGrp="1" noChangeArrowheads="1"/>
          </p:cNvSpPr>
          <p:nvPr>
            <p:ph type="subTitle" idx="1"/>
          </p:nvPr>
        </p:nvSpPr>
        <p:spPr/>
        <p:txBody>
          <a:bodyPr/>
          <a:lstStyle/>
          <a:p>
            <a:r>
              <a:rPr lang="en-US"/>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The Hero</a:t>
            </a:r>
          </a:p>
        </p:txBody>
      </p:sp>
      <p:sp>
        <p:nvSpPr>
          <p:cNvPr id="119811" name="Rectangle 3"/>
          <p:cNvSpPr>
            <a:spLocks noGrp="1" noChangeArrowheads="1"/>
          </p:cNvSpPr>
          <p:nvPr>
            <p:ph idx="1"/>
          </p:nvPr>
        </p:nvSpPr>
        <p:spPr/>
        <p:txBody>
          <a:bodyPr/>
          <a:lstStyle/>
          <a:p>
            <a:pPr algn="ctr">
              <a:buFontTx/>
              <a:buNone/>
            </a:pPr>
            <a:r>
              <a:rPr lang="en-US" sz="3600"/>
              <a:t>Is often of divine descent endowed with great strength and ability" or "a man admired for his achievements and noble qualities"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838200"/>
          </a:xfrm>
        </p:spPr>
        <p:txBody>
          <a:bodyPr/>
          <a:lstStyle/>
          <a:p>
            <a:r>
              <a:rPr lang="en-US"/>
              <a:t>Characteristics of Medieval Literature</a:t>
            </a:r>
          </a:p>
        </p:txBody>
      </p:sp>
      <p:sp>
        <p:nvSpPr>
          <p:cNvPr id="40963" name="Rectangle 3"/>
          <p:cNvSpPr>
            <a:spLocks noGrp="1" noChangeArrowheads="1"/>
          </p:cNvSpPr>
          <p:nvPr>
            <p:ph idx="1"/>
          </p:nvPr>
        </p:nvSpPr>
        <p:spPr>
          <a:xfrm>
            <a:off x="304800" y="1295400"/>
            <a:ext cx="8534400" cy="5105400"/>
          </a:xfrm>
        </p:spPr>
        <p:txBody>
          <a:bodyPr/>
          <a:lstStyle/>
          <a:p>
            <a:r>
              <a:rPr lang="en-US"/>
              <a:t>Romance</a:t>
            </a:r>
          </a:p>
          <a:p>
            <a:pPr lvl="1"/>
            <a:r>
              <a:rPr lang="en-US" i="1"/>
              <a:t>Sir Gawain and the Green Knight</a:t>
            </a:r>
            <a:endParaRPr lang="en-US"/>
          </a:p>
          <a:p>
            <a:pPr lvl="1">
              <a:lnSpc>
                <a:spcPct val="90000"/>
              </a:lnSpc>
            </a:pPr>
            <a:r>
              <a:rPr lang="en-US"/>
              <a:t>A narrative in prose or verse that tells of the adventures and heroic exploits of chivalric heroes</a:t>
            </a:r>
          </a:p>
          <a:p>
            <a:pPr lvl="2">
              <a:lnSpc>
                <a:spcPct val="90000"/>
              </a:lnSpc>
            </a:pPr>
            <a:r>
              <a:rPr lang="en-US"/>
              <a:t>exploits of knights</a:t>
            </a:r>
          </a:p>
          <a:p>
            <a:pPr lvl="2">
              <a:lnSpc>
                <a:spcPct val="90000"/>
              </a:lnSpc>
            </a:pPr>
            <a:r>
              <a:rPr lang="en-US"/>
              <a:t>often a supernatural element involved</a:t>
            </a:r>
          </a:p>
          <a:p>
            <a:pPr>
              <a:lnSpc>
                <a:spcPct val="90000"/>
              </a:lnSpc>
            </a:pPr>
            <a:r>
              <a:rPr lang="en-US"/>
              <a:t>Christian message</a:t>
            </a:r>
          </a:p>
          <a:p>
            <a:pPr lvl="1">
              <a:lnSpc>
                <a:spcPct val="80000"/>
              </a:lnSpc>
            </a:pPr>
            <a:r>
              <a:rPr lang="en-US"/>
              <a:t>concern with salvation and the world to come</a:t>
            </a:r>
          </a:p>
          <a:p>
            <a:pPr lvl="1">
              <a:lnSpc>
                <a:spcPct val="80000"/>
              </a:lnSpc>
            </a:pPr>
            <a:r>
              <a:rPr lang="en-US"/>
              <a:t>no interest in social change</a:t>
            </a:r>
          </a:p>
          <a:p>
            <a:pPr lvl="2">
              <a:lnSpc>
                <a:spcPct val="80000"/>
              </a:lnSpc>
            </a:pPr>
            <a:r>
              <a:rPr lang="en-US"/>
              <a:t>until the late 14th century</a:t>
            </a:r>
          </a:p>
          <a:p>
            <a:pPr lvl="2">
              <a:lnSpc>
                <a:spcPct val="80000"/>
              </a:lnSpc>
            </a:pPr>
            <a:r>
              <a:rPr lang="en-US"/>
              <a:t>Chaucer signals new thinking, up-ending social order</a:t>
            </a:r>
          </a:p>
          <a:p>
            <a:pPr lvl="2">
              <a:lnSpc>
                <a:spcPct val="90000"/>
              </a:lnSpc>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 calcmode="lin" valueType="num">
                                      <p:cBhvr>
                                        <p:cTn id="23" dur="500" fill="hold"/>
                                        <p:tgtEl>
                                          <p:spTgt spid="40963">
                                            <p:txEl>
                                              <p:pRg st="3" end="3"/>
                                            </p:txEl>
                                          </p:spTgt>
                                        </p:tgtEl>
                                        <p:attrNameLst>
                                          <p:attrName>ppt_w</p:attrName>
                                        </p:attrNameLst>
                                      </p:cBhvr>
                                      <p:tavLst>
                                        <p:tav tm="0">
                                          <p:val>
                                            <p:strVal val="4*#ppt_w"/>
                                          </p:val>
                                        </p:tav>
                                        <p:tav tm="100000">
                                          <p:val>
                                            <p:strVal val="#ppt_w"/>
                                          </p:val>
                                        </p:tav>
                                      </p:tavLst>
                                    </p:anim>
                                    <p:anim calcmode="lin" valueType="num">
                                      <p:cBhvr>
                                        <p:cTn id="24" dur="500" fill="hold"/>
                                        <p:tgtEl>
                                          <p:spTgt spid="40963">
                                            <p:txEl>
                                              <p:pRg st="3" end="3"/>
                                            </p:txEl>
                                          </p:spTgt>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 calcmode="lin" valueType="num">
                                      <p:cBhvr>
                                        <p:cTn id="27" dur="500" fill="hold"/>
                                        <p:tgtEl>
                                          <p:spTgt spid="40963">
                                            <p:txEl>
                                              <p:pRg st="4" end="4"/>
                                            </p:txEl>
                                          </p:spTgt>
                                        </p:tgtEl>
                                        <p:attrNameLst>
                                          <p:attrName>ppt_w</p:attrName>
                                        </p:attrNameLst>
                                      </p:cBhvr>
                                      <p:tavLst>
                                        <p:tav tm="0">
                                          <p:val>
                                            <p:strVal val="4*#ppt_w"/>
                                          </p:val>
                                        </p:tav>
                                        <p:tav tm="100000">
                                          <p:val>
                                            <p:strVal val="#ppt_w"/>
                                          </p:val>
                                        </p:tav>
                                      </p:tavLst>
                                    </p:anim>
                                    <p:anim calcmode="lin" valueType="num">
                                      <p:cBhvr>
                                        <p:cTn id="28" dur="500" fill="hold"/>
                                        <p:tgtEl>
                                          <p:spTgt spid="40963">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40963">
                                            <p:txEl>
                                              <p:pRg st="5" end="5"/>
                                            </p:txEl>
                                          </p:spTgt>
                                        </p:tgtEl>
                                        <p:attrNameLst>
                                          <p:attrName>style.visibility</p:attrName>
                                        </p:attrNameLst>
                                      </p:cBhvr>
                                      <p:to>
                                        <p:strVal val="visible"/>
                                      </p:to>
                                    </p:set>
                                    <p:anim calcmode="lin" valueType="num">
                                      <p:cBhvr>
                                        <p:cTn id="33" dur="500" fill="hold"/>
                                        <p:tgtEl>
                                          <p:spTgt spid="40963">
                                            <p:txEl>
                                              <p:pRg st="5" end="5"/>
                                            </p:txEl>
                                          </p:spTgt>
                                        </p:tgtEl>
                                        <p:attrNameLst>
                                          <p:attrName>ppt_w</p:attrName>
                                        </p:attrNameLst>
                                      </p:cBhvr>
                                      <p:tavLst>
                                        <p:tav tm="0">
                                          <p:val>
                                            <p:strVal val="4*#ppt_w"/>
                                          </p:val>
                                        </p:tav>
                                        <p:tav tm="100000">
                                          <p:val>
                                            <p:strVal val="#ppt_w"/>
                                          </p:val>
                                        </p:tav>
                                      </p:tavLst>
                                    </p:anim>
                                    <p:anim calcmode="lin" valueType="num">
                                      <p:cBhvr>
                                        <p:cTn id="34" dur="500" fill="hold"/>
                                        <p:tgtEl>
                                          <p:spTgt spid="40963">
                                            <p:txEl>
                                              <p:pRg st="5" end="5"/>
                                            </p:txEl>
                                          </p:spTgt>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40963">
                                            <p:txEl>
                                              <p:pRg st="6" end="6"/>
                                            </p:txEl>
                                          </p:spTgt>
                                        </p:tgtEl>
                                        <p:attrNameLst>
                                          <p:attrName>style.visibility</p:attrName>
                                        </p:attrNameLst>
                                      </p:cBhvr>
                                      <p:to>
                                        <p:strVal val="visible"/>
                                      </p:to>
                                    </p:set>
                                    <p:anim calcmode="lin" valueType="num">
                                      <p:cBhvr>
                                        <p:cTn id="39" dur="500" fill="hold"/>
                                        <p:tgtEl>
                                          <p:spTgt spid="40963">
                                            <p:txEl>
                                              <p:pRg st="6" end="6"/>
                                            </p:txEl>
                                          </p:spTgt>
                                        </p:tgtEl>
                                        <p:attrNameLst>
                                          <p:attrName>ppt_w</p:attrName>
                                        </p:attrNameLst>
                                      </p:cBhvr>
                                      <p:tavLst>
                                        <p:tav tm="0">
                                          <p:val>
                                            <p:strVal val="4*#ppt_w"/>
                                          </p:val>
                                        </p:tav>
                                        <p:tav tm="100000">
                                          <p:val>
                                            <p:strVal val="#ppt_w"/>
                                          </p:val>
                                        </p:tav>
                                      </p:tavLst>
                                    </p:anim>
                                    <p:anim calcmode="lin" valueType="num">
                                      <p:cBhvr>
                                        <p:cTn id="40" dur="500" fill="hold"/>
                                        <p:tgtEl>
                                          <p:spTgt spid="40963">
                                            <p:txEl>
                                              <p:pRg st="6" end="6"/>
                                            </p:txEl>
                                          </p:spTgt>
                                        </p:tgtEl>
                                        <p:attrNameLst>
                                          <p:attrName>ppt_h</p:attrName>
                                        </p:attrNameLst>
                                      </p:cBhvr>
                                      <p:tavLst>
                                        <p:tav tm="0">
                                          <p:val>
                                            <p:strVal val="4*#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grpId="0" nodeType="clickEffect">
                                  <p:stCondLst>
                                    <p:cond delay="0"/>
                                  </p:stCondLst>
                                  <p:childTnLst>
                                    <p:set>
                                      <p:cBhvr>
                                        <p:cTn id="44" dur="1" fill="hold">
                                          <p:stCondLst>
                                            <p:cond delay="0"/>
                                          </p:stCondLst>
                                        </p:cTn>
                                        <p:tgtEl>
                                          <p:spTgt spid="40963">
                                            <p:txEl>
                                              <p:pRg st="7" end="7"/>
                                            </p:txEl>
                                          </p:spTgt>
                                        </p:tgtEl>
                                        <p:attrNameLst>
                                          <p:attrName>style.visibility</p:attrName>
                                        </p:attrNameLst>
                                      </p:cBhvr>
                                      <p:to>
                                        <p:strVal val="visible"/>
                                      </p:to>
                                    </p:set>
                                    <p:anim calcmode="lin" valueType="num">
                                      <p:cBhvr>
                                        <p:cTn id="45" dur="500" fill="hold"/>
                                        <p:tgtEl>
                                          <p:spTgt spid="40963">
                                            <p:txEl>
                                              <p:pRg st="7" end="7"/>
                                            </p:txEl>
                                          </p:spTgt>
                                        </p:tgtEl>
                                        <p:attrNameLst>
                                          <p:attrName>ppt_w</p:attrName>
                                        </p:attrNameLst>
                                      </p:cBhvr>
                                      <p:tavLst>
                                        <p:tav tm="0">
                                          <p:val>
                                            <p:strVal val="4*#ppt_w"/>
                                          </p:val>
                                        </p:tav>
                                        <p:tav tm="100000">
                                          <p:val>
                                            <p:strVal val="#ppt_w"/>
                                          </p:val>
                                        </p:tav>
                                      </p:tavLst>
                                    </p:anim>
                                    <p:anim calcmode="lin" valueType="num">
                                      <p:cBhvr>
                                        <p:cTn id="46" dur="500" fill="hold"/>
                                        <p:tgtEl>
                                          <p:spTgt spid="40963">
                                            <p:txEl>
                                              <p:pRg st="7" end="7"/>
                                            </p:txEl>
                                          </p:spTgt>
                                        </p:tgtEl>
                                        <p:attrNameLst>
                                          <p:attrName>ppt_h</p:attrName>
                                        </p:attrNameLst>
                                      </p:cBhvr>
                                      <p:tavLst>
                                        <p:tav tm="0">
                                          <p:val>
                                            <p:strVal val="4*#ppt_h"/>
                                          </p:val>
                                        </p:tav>
                                        <p:tav tm="100000">
                                          <p:val>
                                            <p:strVal val="#ppt_h"/>
                                          </p:val>
                                        </p:tav>
                                      </p:tavLst>
                                    </p:anim>
                                  </p:childTnLst>
                                </p:cTn>
                              </p:par>
                              <p:par>
                                <p:cTn id="47" presetID="23" presetClass="entr" presetSubtype="32" fill="hold" grpId="0" nodeType="withEffect">
                                  <p:stCondLst>
                                    <p:cond delay="0"/>
                                  </p:stCondLst>
                                  <p:childTnLst>
                                    <p:set>
                                      <p:cBhvr>
                                        <p:cTn id="48" dur="1" fill="hold">
                                          <p:stCondLst>
                                            <p:cond delay="0"/>
                                          </p:stCondLst>
                                        </p:cTn>
                                        <p:tgtEl>
                                          <p:spTgt spid="40963">
                                            <p:txEl>
                                              <p:pRg st="8" end="8"/>
                                            </p:txEl>
                                          </p:spTgt>
                                        </p:tgtEl>
                                        <p:attrNameLst>
                                          <p:attrName>style.visibility</p:attrName>
                                        </p:attrNameLst>
                                      </p:cBhvr>
                                      <p:to>
                                        <p:strVal val="visible"/>
                                      </p:to>
                                    </p:set>
                                    <p:anim calcmode="lin" valueType="num">
                                      <p:cBhvr>
                                        <p:cTn id="49" dur="500" fill="hold"/>
                                        <p:tgtEl>
                                          <p:spTgt spid="40963">
                                            <p:txEl>
                                              <p:pRg st="8" end="8"/>
                                            </p:txEl>
                                          </p:spTgt>
                                        </p:tgtEl>
                                        <p:attrNameLst>
                                          <p:attrName>ppt_w</p:attrName>
                                        </p:attrNameLst>
                                      </p:cBhvr>
                                      <p:tavLst>
                                        <p:tav tm="0">
                                          <p:val>
                                            <p:strVal val="4*#ppt_w"/>
                                          </p:val>
                                        </p:tav>
                                        <p:tav tm="100000">
                                          <p:val>
                                            <p:strVal val="#ppt_w"/>
                                          </p:val>
                                        </p:tav>
                                      </p:tavLst>
                                    </p:anim>
                                    <p:anim calcmode="lin" valueType="num">
                                      <p:cBhvr>
                                        <p:cTn id="50" dur="500" fill="hold"/>
                                        <p:tgtEl>
                                          <p:spTgt spid="40963">
                                            <p:txEl>
                                              <p:pRg st="8" end="8"/>
                                            </p:txEl>
                                          </p:spTgt>
                                        </p:tgtEl>
                                        <p:attrNameLst>
                                          <p:attrName>ppt_h</p:attrName>
                                        </p:attrNameLst>
                                      </p:cBhvr>
                                      <p:tavLst>
                                        <p:tav tm="0">
                                          <p:val>
                                            <p:strVal val="4*#ppt_h"/>
                                          </p:val>
                                        </p:tav>
                                        <p:tav tm="100000">
                                          <p:val>
                                            <p:strVal val="#ppt_h"/>
                                          </p:val>
                                        </p:tav>
                                      </p:tavLst>
                                    </p:anim>
                                  </p:childTnLst>
                                </p:cTn>
                              </p:par>
                              <p:par>
                                <p:cTn id="51" presetID="23" presetClass="entr" presetSubtype="32" fill="hold" grpId="0" nodeType="withEffect">
                                  <p:stCondLst>
                                    <p:cond delay="0"/>
                                  </p:stCondLst>
                                  <p:childTnLst>
                                    <p:set>
                                      <p:cBhvr>
                                        <p:cTn id="52" dur="1" fill="hold">
                                          <p:stCondLst>
                                            <p:cond delay="0"/>
                                          </p:stCondLst>
                                        </p:cTn>
                                        <p:tgtEl>
                                          <p:spTgt spid="40963">
                                            <p:txEl>
                                              <p:pRg st="9" end="9"/>
                                            </p:txEl>
                                          </p:spTgt>
                                        </p:tgtEl>
                                        <p:attrNameLst>
                                          <p:attrName>style.visibility</p:attrName>
                                        </p:attrNameLst>
                                      </p:cBhvr>
                                      <p:to>
                                        <p:strVal val="visible"/>
                                      </p:to>
                                    </p:set>
                                    <p:anim calcmode="lin" valueType="num">
                                      <p:cBhvr>
                                        <p:cTn id="53" dur="500" fill="hold"/>
                                        <p:tgtEl>
                                          <p:spTgt spid="40963">
                                            <p:txEl>
                                              <p:pRg st="9" end="9"/>
                                            </p:txEl>
                                          </p:spTgt>
                                        </p:tgtEl>
                                        <p:attrNameLst>
                                          <p:attrName>ppt_w</p:attrName>
                                        </p:attrNameLst>
                                      </p:cBhvr>
                                      <p:tavLst>
                                        <p:tav tm="0">
                                          <p:val>
                                            <p:strVal val="4*#ppt_w"/>
                                          </p:val>
                                        </p:tav>
                                        <p:tav tm="100000">
                                          <p:val>
                                            <p:strVal val="#ppt_w"/>
                                          </p:val>
                                        </p:tav>
                                      </p:tavLst>
                                    </p:anim>
                                    <p:anim calcmode="lin" valueType="num">
                                      <p:cBhvr>
                                        <p:cTn id="54" dur="500" fill="hold"/>
                                        <p:tgtEl>
                                          <p:spTgt spid="40963">
                                            <p:txEl>
                                              <p:pRg st="9" end="9"/>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1066800"/>
          </a:xfrm>
        </p:spPr>
        <p:txBody>
          <a:bodyPr/>
          <a:lstStyle/>
          <a:p>
            <a:r>
              <a:rPr lang="en-US"/>
              <a:t>The 3 Estates in the Middle Ages</a:t>
            </a:r>
          </a:p>
        </p:txBody>
      </p:sp>
      <p:sp>
        <p:nvSpPr>
          <p:cNvPr id="12291" name="Rectangle 3"/>
          <p:cNvSpPr>
            <a:spLocks noGrp="1" noChangeArrowheads="1"/>
          </p:cNvSpPr>
          <p:nvPr>
            <p:ph type="body" sz="half" idx="1"/>
          </p:nvPr>
        </p:nvSpPr>
        <p:spPr>
          <a:xfrm>
            <a:off x="0" y="1143000"/>
            <a:ext cx="4800600" cy="5486400"/>
          </a:xfrm>
        </p:spPr>
        <p:txBody>
          <a:bodyPr/>
          <a:lstStyle/>
          <a:p>
            <a:r>
              <a:rPr lang="en-US" sz="2400"/>
              <a:t>The idea of estates, or orders, was encouraged during the Age, but this ordering was breaking down.</a:t>
            </a:r>
          </a:p>
          <a:p>
            <a:pPr lvl="1"/>
            <a:r>
              <a:rPr lang="en-US" sz="2000"/>
              <a:t>Clergy</a:t>
            </a:r>
          </a:p>
          <a:p>
            <a:pPr lvl="2"/>
            <a:r>
              <a:rPr lang="en-US" sz="1800"/>
              <a:t>Latin chiefly spoken, </a:t>
            </a:r>
            <a:r>
              <a:rPr lang="en-US" sz="1800" i="1"/>
              <a:t>those who pray</a:t>
            </a:r>
            <a:r>
              <a:rPr lang="en-US" sz="1800"/>
              <a:t>, purpose was to save everyone’s soul</a:t>
            </a:r>
          </a:p>
          <a:p>
            <a:pPr lvl="1"/>
            <a:r>
              <a:rPr lang="en-US" sz="2000"/>
              <a:t>Nobles</a:t>
            </a:r>
          </a:p>
          <a:p>
            <a:pPr lvl="2"/>
            <a:r>
              <a:rPr lang="en-US" sz="1800"/>
              <a:t>French chiefly spoken, </a:t>
            </a:r>
            <a:r>
              <a:rPr lang="en-US" sz="1800" i="1"/>
              <a:t>those who fight, </a:t>
            </a:r>
            <a:r>
              <a:rPr lang="en-US" sz="1800"/>
              <a:t>purpose</a:t>
            </a:r>
            <a:r>
              <a:rPr lang="en-US" sz="1800" i="1"/>
              <a:t> </a:t>
            </a:r>
            <a:r>
              <a:rPr lang="en-US" sz="1800"/>
              <a:t>was to protect—allow for all to work in peace—and provide justice</a:t>
            </a:r>
          </a:p>
          <a:p>
            <a:pPr lvl="1"/>
            <a:r>
              <a:rPr lang="en-US" sz="2000"/>
              <a:t>Commoners</a:t>
            </a:r>
          </a:p>
          <a:p>
            <a:pPr lvl="2"/>
            <a:r>
              <a:rPr lang="en-US" sz="1800"/>
              <a:t>English spoken, </a:t>
            </a:r>
            <a:r>
              <a:rPr lang="en-US" sz="1800" i="1"/>
              <a:t>those who work</a:t>
            </a:r>
            <a:r>
              <a:rPr lang="en-US" sz="1800"/>
              <a:t>, purpose was to feed and clothe all above them</a:t>
            </a:r>
          </a:p>
          <a:p>
            <a:pPr lvl="1"/>
            <a:endParaRPr lang="en-US" sz="2000"/>
          </a:p>
        </p:txBody>
      </p:sp>
      <p:pic>
        <p:nvPicPr>
          <p:cNvPr id="12296" name="Picture 8" descr="[Click on image to enlarge]">
            <a:hlinkClick r:id="rId3"/>
          </p:cNvPr>
          <p:cNvPicPr>
            <a:picLocks noGrp="1" noChangeAspect="1" noChangeArrowheads="1"/>
          </p:cNvPicPr>
          <p:nvPr>
            <p:ph type="clipArt" sz="half" idx="2"/>
          </p:nvPr>
        </p:nvPicPr>
        <p:blipFill>
          <a:blip r:embed="rId4" cstate="print"/>
          <a:srcRect/>
          <a:stretch>
            <a:fillRect/>
          </a:stretch>
        </p:blipFill>
        <p:spPr>
          <a:xfrm>
            <a:off x="4953000" y="1219200"/>
            <a:ext cx="4191000" cy="5486400"/>
          </a:xfrm>
          <a:ln/>
        </p:spPr>
      </p:pic>
      <p:sp>
        <p:nvSpPr>
          <p:cNvPr id="12293" name="Rectangle 5"/>
          <p:cNvSpPr>
            <a:spLocks noChangeArrowheads="1"/>
          </p:cNvSpPr>
          <p:nvPr/>
        </p:nvSpPr>
        <p:spPr bwMode="auto">
          <a:xfrm>
            <a:off x="3300413" y="2239963"/>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sz="6000"/>
              <a:t> </a:t>
            </a:r>
            <a:r>
              <a:rPr lang="en-US" sz="6000" i="1"/>
              <a:t>feudalism</a:t>
            </a:r>
            <a:endParaRPr lang="en-US" i="1"/>
          </a:p>
        </p:txBody>
      </p:sp>
      <p:pic>
        <p:nvPicPr>
          <p:cNvPr id="13324" name="Picture 12" descr="http://wwnorton.com/nael/images/middle/saxon.jpg"/>
          <p:cNvPicPr>
            <a:picLocks noGrp="1" noChangeAspect="1" noChangeArrowheads="1"/>
          </p:cNvPicPr>
          <p:nvPr>
            <p:ph type="clipArt" sz="half" idx="1"/>
          </p:nvPr>
        </p:nvPicPr>
        <p:blipFill>
          <a:blip r:embed="rId3" cstate="print"/>
          <a:srcRect/>
          <a:stretch>
            <a:fillRect/>
          </a:stretch>
        </p:blipFill>
        <p:spPr>
          <a:xfrm>
            <a:off x="304800" y="1371600"/>
            <a:ext cx="4191000" cy="4114800"/>
          </a:xfrm>
          <a:noFill/>
          <a:ln/>
        </p:spPr>
      </p:pic>
      <p:sp>
        <p:nvSpPr>
          <p:cNvPr id="13316" name="Rectangle 4"/>
          <p:cNvSpPr>
            <a:spLocks noGrp="1" noChangeArrowheads="1"/>
          </p:cNvSpPr>
          <p:nvPr>
            <p:ph type="body" sz="half" idx="2"/>
          </p:nvPr>
        </p:nvSpPr>
        <p:spPr>
          <a:xfrm>
            <a:off x="4648200" y="1143000"/>
            <a:ext cx="4495800" cy="5486400"/>
          </a:xfrm>
        </p:spPr>
        <p:txBody>
          <a:bodyPr/>
          <a:lstStyle/>
          <a:p>
            <a:r>
              <a:rPr lang="en-US" sz="2000"/>
              <a:t>The </a:t>
            </a:r>
            <a:r>
              <a:rPr lang="en-US" sz="2000" b="1"/>
              <a:t>economic system of much of the Middle Ages</a:t>
            </a:r>
            <a:r>
              <a:rPr lang="en-US" sz="2000"/>
              <a:t> (800-1100)</a:t>
            </a:r>
          </a:p>
          <a:p>
            <a:r>
              <a:rPr lang="en-US" sz="2000"/>
              <a:t>Commoners (peasants) lived on a feudal manor. The lord of the manor gave his vassals (the peasants) land to farm. </a:t>
            </a:r>
          </a:p>
          <a:p>
            <a:r>
              <a:rPr lang="en-US" sz="2000"/>
              <a:t>In return, the vassals received protection from roving bandits. Yet they were taxed and had to surrender a portion of their crops to the lord</a:t>
            </a:r>
            <a:r>
              <a:rPr lang="en-US" sz="2400"/>
              <a:t>.</a:t>
            </a:r>
          </a:p>
          <a:p>
            <a:pPr lvl="1"/>
            <a:r>
              <a:rPr lang="en-US" sz="2000"/>
              <a:t>it was better to be a lord than a vassal!</a:t>
            </a:r>
          </a:p>
          <a:p>
            <a:r>
              <a:rPr lang="en-US" sz="2000" b="1"/>
              <a:t>Feudalism is important as it created ties of obedience and fostered a sense of loyalty</a:t>
            </a:r>
            <a:r>
              <a:rPr lang="en-US" sz="2000"/>
              <a:t> between the vassals and their lord.</a:t>
            </a:r>
            <a:endParaRPr lang="en-US" sz="2400"/>
          </a:p>
          <a:p>
            <a:endParaRPr lang="en-US" sz="2000"/>
          </a:p>
        </p:txBody>
      </p:sp>
      <p:sp>
        <p:nvSpPr>
          <p:cNvPr id="13321" name="Rectangle 9"/>
          <p:cNvSpPr>
            <a:spLocks noChangeArrowheads="1"/>
          </p:cNvSpPr>
          <p:nvPr/>
        </p:nvSpPr>
        <p:spPr bwMode="auto">
          <a:xfrm>
            <a:off x="-155575" y="2292350"/>
            <a:ext cx="9144000" cy="0"/>
          </a:xfrm>
          <a:prstGeom prst="rect">
            <a:avLst/>
          </a:prstGeom>
          <a:noFill/>
          <a:ln w="9525">
            <a:noFill/>
            <a:miter lim="800000"/>
            <a:headEnd/>
            <a:tailEnd/>
          </a:ln>
          <a:effectLst/>
        </p:spPr>
        <p:txBody>
          <a:bodyPr>
            <a:spAutoFit/>
          </a:bodyPr>
          <a:lstStyle/>
          <a:p>
            <a:endParaRPr lang="en-US"/>
          </a:p>
        </p:txBody>
      </p:sp>
      <p:sp>
        <p:nvSpPr>
          <p:cNvPr id="13325" name="Text Box 13"/>
          <p:cNvSpPr txBox="1">
            <a:spLocks noChangeArrowheads="1"/>
          </p:cNvSpPr>
          <p:nvPr/>
        </p:nvSpPr>
        <p:spPr bwMode="auto">
          <a:xfrm>
            <a:off x="381000" y="5715000"/>
            <a:ext cx="4114800" cy="517525"/>
          </a:xfrm>
          <a:prstGeom prst="rect">
            <a:avLst/>
          </a:prstGeom>
          <a:noFill/>
          <a:ln w="9525">
            <a:noFill/>
            <a:miter lim="800000"/>
            <a:headEnd/>
            <a:tailEnd/>
          </a:ln>
          <a:effectLst/>
        </p:spPr>
        <p:txBody>
          <a:bodyPr>
            <a:spAutoFit/>
          </a:bodyPr>
          <a:lstStyle/>
          <a:p>
            <a:pPr>
              <a:spcBef>
                <a:spcPct val="50000"/>
              </a:spcBef>
            </a:pPr>
            <a:r>
              <a:rPr lang="en-US" sz="1400" b="1">
                <a:latin typeface="Comic Sans MS" pitchFamily="66" charset="0"/>
              </a:rPr>
              <a:t>A tenant (vassal) renews his oath of fealty to his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33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3316">
                                            <p:txEl>
                                              <p:pRg st="0" end="0"/>
                                            </p:txEl>
                                          </p:spTgt>
                                        </p:tgtEl>
                                        <p:attrNameLst>
                                          <p:attrName>style.visibility</p:attrName>
                                        </p:attrNameLst>
                                      </p:cBhvr>
                                      <p:to>
                                        <p:strVal val="visible"/>
                                      </p:to>
                                    </p:set>
                                    <p:anim calcmode="lin" valueType="num">
                                      <p:cBhvr>
                                        <p:cTn id="17" dur="10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31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33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31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3316">
                                            <p:txEl>
                                              <p:pRg st="1" end="1"/>
                                            </p:txEl>
                                          </p:spTgt>
                                        </p:tgtEl>
                                        <p:attrNameLst>
                                          <p:attrName>style.visibility</p:attrName>
                                        </p:attrNameLst>
                                      </p:cBhvr>
                                      <p:to>
                                        <p:strVal val="visible"/>
                                      </p:to>
                                    </p:set>
                                    <p:anim calcmode="lin" valueType="num">
                                      <p:cBhvr>
                                        <p:cTn id="25" dur="10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331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331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31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3316">
                                            <p:txEl>
                                              <p:pRg st="2" end="2"/>
                                            </p:txEl>
                                          </p:spTgt>
                                        </p:tgtEl>
                                        <p:attrNameLst>
                                          <p:attrName>style.visibility</p:attrName>
                                        </p:attrNameLst>
                                      </p:cBhvr>
                                      <p:to>
                                        <p:strVal val="visible"/>
                                      </p:to>
                                    </p:set>
                                    <p:anim calcmode="lin" valueType="num">
                                      <p:cBhvr>
                                        <p:cTn id="33" dur="10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3316">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331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16">
                                            <p:txEl>
                                              <p:pRg st="2" end="2"/>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3316">
                                            <p:txEl>
                                              <p:pRg st="3" end="3"/>
                                            </p:txEl>
                                          </p:spTgt>
                                        </p:tgtEl>
                                        <p:attrNameLst>
                                          <p:attrName>style.visibility</p:attrName>
                                        </p:attrNameLst>
                                      </p:cBhvr>
                                      <p:to>
                                        <p:strVal val="visible"/>
                                      </p:to>
                                    </p:set>
                                    <p:anim calcmode="lin" valueType="num">
                                      <p:cBhvr>
                                        <p:cTn id="39" dur="10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331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331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31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3316">
                                            <p:txEl>
                                              <p:pRg st="4" end="4"/>
                                            </p:txEl>
                                          </p:spTgt>
                                        </p:tgtEl>
                                        <p:attrNameLst>
                                          <p:attrName>style.visibility</p:attrName>
                                        </p:attrNameLst>
                                      </p:cBhvr>
                                      <p:to>
                                        <p:strVal val="visible"/>
                                      </p:to>
                                    </p:set>
                                    <p:anim calcmode="lin" valueType="num">
                                      <p:cBhvr>
                                        <p:cTn id="47" dur="1000" fill="hold"/>
                                        <p:tgtEl>
                                          <p:spTgt spid="1331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331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331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331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advAuto="0"/>
      <p:bldP spid="1331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pPr algn="ctr"/>
            <a:r>
              <a:rPr lang="en-US" dirty="0" smtClean="0"/>
              <a:t>Hierarchy of Feudalism</a:t>
            </a:r>
            <a:endParaRPr lang="en-US" dirty="0"/>
          </a:p>
        </p:txBody>
      </p:sp>
      <p:sp>
        <p:nvSpPr>
          <p:cNvPr id="4" name="Text Placeholder 3"/>
          <p:cNvSpPr>
            <a:spLocks noGrp="1"/>
          </p:cNvSpPr>
          <p:nvPr>
            <p:ph type="body" sz="half" idx="2"/>
          </p:nvPr>
        </p:nvSpPr>
        <p:spPr>
          <a:xfrm>
            <a:off x="4648200" y="2514600"/>
            <a:ext cx="762000" cy="3581400"/>
          </a:xfrm>
        </p:spPr>
        <p:txBody>
          <a:bodyPr/>
          <a:lstStyle/>
          <a:p>
            <a:endParaRPr lang="en-US" dirty="0"/>
          </a:p>
        </p:txBody>
      </p:sp>
      <p:grpSp>
        <p:nvGrpSpPr>
          <p:cNvPr id="5" name="Group 105"/>
          <p:cNvGrpSpPr>
            <a:grpSpLocks noGrp="1"/>
          </p:cNvGrpSpPr>
          <p:nvPr/>
        </p:nvGrpSpPr>
        <p:grpSpPr bwMode="auto">
          <a:xfrm>
            <a:off x="685800" y="1066800"/>
            <a:ext cx="8001000" cy="5486400"/>
            <a:chOff x="972" y="4536"/>
            <a:chExt cx="10440" cy="9128"/>
          </a:xfrm>
        </p:grpSpPr>
        <p:sp>
          <p:nvSpPr>
            <p:cNvPr id="6" name="Pyr1"/>
            <p:cNvSpPr>
              <a:spLocks noEditPoints="1" noChangeArrowheads="1"/>
            </p:cNvSpPr>
            <p:nvPr/>
          </p:nvSpPr>
          <p:spPr bwMode="auto">
            <a:xfrm>
              <a:off x="5035" y="4536"/>
              <a:ext cx="2340" cy="199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CC99FF"/>
            </a:solidFill>
            <a:ln w="9525">
              <a:solidFill>
                <a:srgbClr val="000000"/>
              </a:solidFill>
              <a:miter lim="800000"/>
              <a:headEnd/>
              <a:tailEnd/>
            </a:ln>
          </p:spPr>
          <p:txBody>
            <a:bodyPr/>
            <a:lstStyle/>
            <a:p>
              <a:endParaRPr lang="en-US"/>
            </a:p>
          </p:txBody>
        </p:sp>
        <p:sp>
          <p:nvSpPr>
            <p:cNvPr id="7" name="Pyr2"/>
            <p:cNvSpPr>
              <a:spLocks noEditPoints="1" noChangeArrowheads="1"/>
            </p:cNvSpPr>
            <p:nvPr/>
          </p:nvSpPr>
          <p:spPr bwMode="auto">
            <a:xfrm>
              <a:off x="3680" y="6531"/>
              <a:ext cx="5037" cy="2340"/>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9999FF"/>
            </a:solidFill>
            <a:ln w="9525">
              <a:solidFill>
                <a:srgbClr val="000000"/>
              </a:solidFill>
              <a:miter lim="800000"/>
              <a:headEnd/>
              <a:tailEnd/>
            </a:ln>
          </p:spPr>
          <p:txBody>
            <a:bodyPr/>
            <a:lstStyle/>
            <a:p>
              <a:endParaRPr lang="en-US"/>
            </a:p>
          </p:txBody>
        </p:sp>
        <p:sp>
          <p:nvSpPr>
            <p:cNvPr id="8" name="Pyr3"/>
            <p:cNvSpPr>
              <a:spLocks noEditPoints="1" noChangeArrowheads="1"/>
            </p:cNvSpPr>
            <p:nvPr/>
          </p:nvSpPr>
          <p:spPr bwMode="auto">
            <a:xfrm>
              <a:off x="2340" y="8871"/>
              <a:ext cx="7717" cy="2338"/>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9" name="Pyr4"/>
            <p:cNvSpPr>
              <a:spLocks noEditPoints="1" noChangeArrowheads="1"/>
            </p:cNvSpPr>
            <p:nvPr/>
          </p:nvSpPr>
          <p:spPr bwMode="auto">
            <a:xfrm>
              <a:off x="972" y="11196"/>
              <a:ext cx="10440" cy="2340"/>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99"/>
            </a:solidFill>
            <a:ln w="9525">
              <a:solidFill>
                <a:srgbClr val="000000"/>
              </a:solidFill>
              <a:miter lim="800000"/>
              <a:headEnd/>
              <a:tailEnd/>
            </a:ln>
          </p:spPr>
          <p:txBody>
            <a:bodyPr/>
            <a:lstStyle/>
            <a:p>
              <a:endParaRPr lang="en-US"/>
            </a:p>
          </p:txBody>
        </p:sp>
        <p:pic>
          <p:nvPicPr>
            <p:cNvPr id="10" name="Picture 110" descr="kingthrone"/>
            <p:cNvPicPr>
              <a:picLocks noChangeAspect="1" noChangeArrowheads="1"/>
            </p:cNvPicPr>
            <p:nvPr/>
          </p:nvPicPr>
          <p:blipFill>
            <a:blip r:embed="rId2"/>
            <a:srcRect/>
            <a:stretch>
              <a:fillRect/>
            </a:stretch>
          </p:blipFill>
          <p:spPr bwMode="auto">
            <a:xfrm>
              <a:off x="5716" y="5164"/>
              <a:ext cx="907" cy="1442"/>
            </a:xfrm>
            <a:prstGeom prst="rect">
              <a:avLst/>
            </a:prstGeom>
            <a:noFill/>
            <a:ln w="9525">
              <a:noFill/>
              <a:miter lim="800000"/>
              <a:headEnd/>
              <a:tailEnd/>
            </a:ln>
          </p:spPr>
        </p:pic>
        <p:sp>
          <p:nvSpPr>
            <p:cNvPr id="11" name="Text Box 111"/>
            <p:cNvSpPr txBox="1">
              <a:spLocks noChangeArrowheads="1"/>
            </p:cNvSpPr>
            <p:nvPr/>
          </p:nvSpPr>
          <p:spPr bwMode="auto">
            <a:xfrm>
              <a:off x="5680" y="4876"/>
              <a:ext cx="1044" cy="396"/>
            </a:xfrm>
            <a:prstGeom prst="rect">
              <a:avLst/>
            </a:prstGeom>
            <a:noFill/>
            <a:ln w="9525">
              <a:noFill/>
              <a:miter lim="800000"/>
              <a:headEnd/>
              <a:tailEnd/>
            </a:ln>
          </p:spPr>
          <p:txBody>
            <a:bodyPr/>
            <a:lstStyle/>
            <a:p>
              <a:r>
                <a:rPr lang="en-US" sz="1000" b="1">
                  <a:solidFill>
                    <a:srgbClr val="800080"/>
                  </a:solidFill>
                  <a:latin typeface="Arial" charset="0"/>
                </a:rPr>
                <a:t>KING</a:t>
              </a:r>
              <a:endParaRPr lang="en-US" sz="1000"/>
            </a:p>
          </p:txBody>
        </p:sp>
        <p:sp>
          <p:nvSpPr>
            <p:cNvPr id="12" name="Text Box 112"/>
            <p:cNvSpPr txBox="1">
              <a:spLocks noChangeArrowheads="1"/>
            </p:cNvSpPr>
            <p:nvPr/>
          </p:nvSpPr>
          <p:spPr bwMode="auto">
            <a:xfrm>
              <a:off x="4594" y="7240"/>
              <a:ext cx="3180" cy="360"/>
            </a:xfrm>
            <a:prstGeom prst="rect">
              <a:avLst/>
            </a:prstGeom>
            <a:noFill/>
            <a:ln w="9525">
              <a:noFill/>
              <a:miter lim="800000"/>
              <a:headEnd/>
              <a:tailEnd/>
            </a:ln>
          </p:spPr>
          <p:txBody>
            <a:bodyPr/>
            <a:lstStyle/>
            <a:p>
              <a:r>
                <a:rPr lang="en-US" sz="1000" b="1">
                  <a:solidFill>
                    <a:srgbClr val="6600CC"/>
                  </a:solidFill>
                  <a:latin typeface="Arial" charset="0"/>
                </a:rPr>
                <a:t>LORDS (VASSALS TO KING)</a:t>
              </a:r>
              <a:endParaRPr lang="en-US" sz="1000">
                <a:solidFill>
                  <a:srgbClr val="6600CC"/>
                </a:solidFill>
              </a:endParaRPr>
            </a:p>
          </p:txBody>
        </p:sp>
        <p:sp>
          <p:nvSpPr>
            <p:cNvPr id="13" name="Text Box 113"/>
            <p:cNvSpPr txBox="1">
              <a:spLocks noChangeArrowheads="1"/>
            </p:cNvSpPr>
            <p:nvPr/>
          </p:nvSpPr>
          <p:spPr bwMode="auto">
            <a:xfrm>
              <a:off x="4105" y="9630"/>
              <a:ext cx="4022" cy="430"/>
            </a:xfrm>
            <a:prstGeom prst="rect">
              <a:avLst/>
            </a:prstGeom>
            <a:noFill/>
            <a:ln w="9525">
              <a:noFill/>
              <a:miter lim="800000"/>
              <a:headEnd/>
              <a:tailEnd/>
            </a:ln>
          </p:spPr>
          <p:txBody>
            <a:bodyPr/>
            <a:lstStyle/>
            <a:p>
              <a:r>
                <a:rPr lang="en-US" sz="1000" b="1">
                  <a:solidFill>
                    <a:srgbClr val="993300"/>
                  </a:solidFill>
                  <a:latin typeface="Arial" charset="0"/>
                </a:rPr>
                <a:t>KNIGHTS (VASSALS TO LORDS)</a:t>
              </a:r>
              <a:endParaRPr lang="en-US" sz="1000"/>
            </a:p>
          </p:txBody>
        </p:sp>
        <p:grpSp>
          <p:nvGrpSpPr>
            <p:cNvPr id="14" name="Group 114"/>
            <p:cNvGrpSpPr>
              <a:grpSpLocks/>
            </p:cNvGrpSpPr>
            <p:nvPr/>
          </p:nvGrpSpPr>
          <p:grpSpPr bwMode="auto">
            <a:xfrm>
              <a:off x="2800" y="9792"/>
              <a:ext cx="6566" cy="1531"/>
              <a:chOff x="2784" y="9344"/>
              <a:chExt cx="6566" cy="1531"/>
            </a:xfrm>
          </p:grpSpPr>
          <p:pic>
            <p:nvPicPr>
              <p:cNvPr id="97" name="Picture 115" descr="knight2"/>
              <p:cNvPicPr>
                <a:picLocks noChangeAspect="1" noChangeArrowheads="1"/>
              </p:cNvPicPr>
              <p:nvPr/>
            </p:nvPicPr>
            <p:blipFill>
              <a:blip r:embed="rId3"/>
              <a:srcRect/>
              <a:stretch>
                <a:fillRect/>
              </a:stretch>
            </p:blipFill>
            <p:spPr bwMode="auto">
              <a:xfrm>
                <a:off x="5173" y="9436"/>
                <a:ext cx="1037" cy="1439"/>
              </a:xfrm>
              <a:prstGeom prst="rect">
                <a:avLst/>
              </a:prstGeom>
              <a:noFill/>
              <a:ln w="9525">
                <a:noFill/>
                <a:miter lim="800000"/>
                <a:headEnd/>
                <a:tailEnd/>
              </a:ln>
            </p:spPr>
          </p:pic>
          <p:pic>
            <p:nvPicPr>
              <p:cNvPr id="98" name="Picture 116" descr="Knight3"/>
              <p:cNvPicPr>
                <a:picLocks noChangeAspect="1" noChangeArrowheads="1"/>
              </p:cNvPicPr>
              <p:nvPr/>
            </p:nvPicPr>
            <p:blipFill>
              <a:blip r:embed="rId4"/>
              <a:srcRect/>
              <a:stretch>
                <a:fillRect/>
              </a:stretch>
            </p:blipFill>
            <p:spPr bwMode="auto">
              <a:xfrm>
                <a:off x="6036" y="9443"/>
                <a:ext cx="893" cy="1432"/>
              </a:xfrm>
              <a:prstGeom prst="rect">
                <a:avLst/>
              </a:prstGeom>
              <a:noFill/>
              <a:ln w="9525">
                <a:noFill/>
                <a:miter lim="800000"/>
                <a:headEnd/>
                <a:tailEnd/>
              </a:ln>
            </p:spPr>
          </p:pic>
          <p:pic>
            <p:nvPicPr>
              <p:cNvPr id="99" name="Picture 117" descr="Knight4"/>
              <p:cNvPicPr>
                <a:picLocks noChangeAspect="1" noChangeArrowheads="1"/>
              </p:cNvPicPr>
              <p:nvPr/>
            </p:nvPicPr>
            <p:blipFill>
              <a:blip r:embed="rId5"/>
              <a:srcRect/>
              <a:stretch>
                <a:fillRect/>
              </a:stretch>
            </p:blipFill>
            <p:spPr bwMode="auto">
              <a:xfrm>
                <a:off x="6755" y="9443"/>
                <a:ext cx="950" cy="1432"/>
              </a:xfrm>
              <a:prstGeom prst="rect">
                <a:avLst/>
              </a:prstGeom>
              <a:noFill/>
              <a:ln w="9525">
                <a:noFill/>
                <a:miter lim="800000"/>
                <a:headEnd/>
                <a:tailEnd/>
              </a:ln>
            </p:spPr>
          </p:pic>
          <p:pic>
            <p:nvPicPr>
              <p:cNvPr id="100" name="Picture 118" descr="Knight5"/>
              <p:cNvPicPr>
                <a:picLocks noChangeAspect="1" noChangeArrowheads="1"/>
              </p:cNvPicPr>
              <p:nvPr/>
            </p:nvPicPr>
            <p:blipFill>
              <a:blip r:embed="rId6"/>
              <a:srcRect/>
              <a:stretch>
                <a:fillRect/>
              </a:stretch>
            </p:blipFill>
            <p:spPr bwMode="auto">
              <a:xfrm>
                <a:off x="7531" y="9430"/>
                <a:ext cx="864" cy="1445"/>
              </a:xfrm>
              <a:prstGeom prst="rect">
                <a:avLst/>
              </a:prstGeom>
              <a:noFill/>
              <a:ln w="9525">
                <a:noFill/>
                <a:miter lim="800000"/>
                <a:headEnd/>
                <a:tailEnd/>
              </a:ln>
            </p:spPr>
          </p:pic>
          <p:pic>
            <p:nvPicPr>
              <p:cNvPr id="101" name="Picture 119" descr="Knight6"/>
              <p:cNvPicPr>
                <a:picLocks noChangeAspect="1" noChangeArrowheads="1"/>
              </p:cNvPicPr>
              <p:nvPr/>
            </p:nvPicPr>
            <p:blipFill>
              <a:blip r:embed="rId7"/>
              <a:srcRect/>
              <a:stretch>
                <a:fillRect/>
              </a:stretch>
            </p:blipFill>
            <p:spPr bwMode="auto">
              <a:xfrm>
                <a:off x="4365" y="9344"/>
                <a:ext cx="982" cy="1531"/>
              </a:xfrm>
              <a:prstGeom prst="rect">
                <a:avLst/>
              </a:prstGeom>
              <a:noFill/>
              <a:ln w="9525">
                <a:noFill/>
                <a:miter lim="800000"/>
                <a:headEnd/>
                <a:tailEnd/>
              </a:ln>
            </p:spPr>
          </p:pic>
          <p:pic>
            <p:nvPicPr>
              <p:cNvPr id="102" name="Picture 120" descr="Knight9"/>
              <p:cNvPicPr>
                <a:picLocks noChangeAspect="1" noChangeArrowheads="1"/>
              </p:cNvPicPr>
              <p:nvPr/>
            </p:nvPicPr>
            <p:blipFill>
              <a:blip r:embed="rId8"/>
              <a:srcRect/>
              <a:stretch>
                <a:fillRect/>
              </a:stretch>
            </p:blipFill>
            <p:spPr bwMode="auto">
              <a:xfrm>
                <a:off x="8220" y="9430"/>
                <a:ext cx="1130" cy="1445"/>
              </a:xfrm>
              <a:prstGeom prst="rect">
                <a:avLst/>
              </a:prstGeom>
              <a:noFill/>
              <a:ln w="9525">
                <a:noFill/>
                <a:miter lim="800000"/>
                <a:headEnd/>
                <a:tailEnd/>
              </a:ln>
            </p:spPr>
          </p:pic>
          <p:pic>
            <p:nvPicPr>
              <p:cNvPr id="103" name="Picture 121" descr="Knight12"/>
              <p:cNvPicPr>
                <a:picLocks noChangeAspect="1" noChangeArrowheads="1"/>
              </p:cNvPicPr>
              <p:nvPr/>
            </p:nvPicPr>
            <p:blipFill>
              <a:blip r:embed="rId9"/>
              <a:srcRect/>
              <a:stretch>
                <a:fillRect/>
              </a:stretch>
            </p:blipFill>
            <p:spPr bwMode="auto">
              <a:xfrm>
                <a:off x="2784" y="9579"/>
                <a:ext cx="907" cy="1296"/>
              </a:xfrm>
              <a:prstGeom prst="rect">
                <a:avLst/>
              </a:prstGeom>
              <a:noFill/>
              <a:ln w="9525">
                <a:noFill/>
                <a:miter lim="800000"/>
                <a:headEnd/>
                <a:tailEnd/>
              </a:ln>
            </p:spPr>
          </p:pic>
          <p:pic>
            <p:nvPicPr>
              <p:cNvPr id="104" name="Picture 122" descr="Knight10"/>
              <p:cNvPicPr>
                <a:picLocks noChangeAspect="1" noChangeArrowheads="1"/>
              </p:cNvPicPr>
              <p:nvPr/>
            </p:nvPicPr>
            <p:blipFill>
              <a:blip r:embed="rId10">
                <a:lum bright="12000"/>
              </a:blip>
              <a:srcRect/>
              <a:stretch>
                <a:fillRect/>
              </a:stretch>
            </p:blipFill>
            <p:spPr bwMode="auto">
              <a:xfrm>
                <a:off x="3517" y="9426"/>
                <a:ext cx="1022" cy="1449"/>
              </a:xfrm>
              <a:prstGeom prst="rect">
                <a:avLst/>
              </a:prstGeom>
              <a:noFill/>
              <a:ln w="9525">
                <a:noFill/>
                <a:miter lim="800000"/>
                <a:headEnd/>
                <a:tailEnd/>
              </a:ln>
            </p:spPr>
          </p:pic>
        </p:grpSp>
        <p:sp>
          <p:nvSpPr>
            <p:cNvPr id="15" name="Text Box 123"/>
            <p:cNvSpPr txBox="1">
              <a:spLocks noChangeArrowheads="1"/>
            </p:cNvSpPr>
            <p:nvPr/>
          </p:nvSpPr>
          <p:spPr bwMode="auto">
            <a:xfrm>
              <a:off x="5032" y="6508"/>
              <a:ext cx="2352" cy="360"/>
            </a:xfrm>
            <a:prstGeom prst="rect">
              <a:avLst/>
            </a:prstGeom>
            <a:noFill/>
            <a:ln w="9525">
              <a:noFill/>
              <a:miter lim="800000"/>
              <a:headEnd/>
              <a:tailEnd/>
            </a:ln>
          </p:spPr>
          <p:txBody>
            <a:bodyPr/>
            <a:lstStyle/>
            <a:p>
              <a:r>
                <a:rPr lang="en-US" sz="1000" b="1">
                  <a:solidFill>
                    <a:srgbClr val="800080"/>
                  </a:solidFill>
                  <a:latin typeface="Arial" charset="0"/>
                </a:rPr>
                <a:t>Fief and Peasants</a:t>
              </a:r>
              <a:endParaRPr lang="en-US" sz="1000"/>
            </a:p>
          </p:txBody>
        </p:sp>
        <p:sp>
          <p:nvSpPr>
            <p:cNvPr id="16" name="Text Box 124"/>
            <p:cNvSpPr txBox="1">
              <a:spLocks noChangeArrowheads="1"/>
            </p:cNvSpPr>
            <p:nvPr/>
          </p:nvSpPr>
          <p:spPr bwMode="auto">
            <a:xfrm>
              <a:off x="6466" y="6937"/>
              <a:ext cx="1402" cy="396"/>
            </a:xfrm>
            <a:prstGeom prst="rect">
              <a:avLst/>
            </a:prstGeom>
            <a:noFill/>
            <a:ln w="9525">
              <a:noFill/>
              <a:miter lim="800000"/>
              <a:headEnd/>
              <a:tailEnd/>
            </a:ln>
          </p:spPr>
          <p:txBody>
            <a:bodyPr/>
            <a:lstStyle/>
            <a:p>
              <a:pPr algn="l"/>
              <a:r>
                <a:rPr lang="en-US" sz="1000" b="1">
                  <a:solidFill>
                    <a:srgbClr val="6600CC"/>
                  </a:solidFill>
                  <a:latin typeface="Arial" charset="0"/>
                </a:rPr>
                <a:t>Military Aid  </a:t>
              </a:r>
              <a:endParaRPr lang="en-US" sz="1000"/>
            </a:p>
          </p:txBody>
        </p:sp>
        <p:sp>
          <p:nvSpPr>
            <p:cNvPr id="17" name="Line 125"/>
            <p:cNvSpPr>
              <a:spLocks noChangeShapeType="1"/>
            </p:cNvSpPr>
            <p:nvPr/>
          </p:nvSpPr>
          <p:spPr bwMode="auto">
            <a:xfrm>
              <a:off x="6208" y="6844"/>
              <a:ext cx="0" cy="468"/>
            </a:xfrm>
            <a:prstGeom prst="line">
              <a:avLst/>
            </a:prstGeom>
            <a:noFill/>
            <a:ln w="28575">
              <a:solidFill>
                <a:srgbClr val="800080"/>
              </a:solidFill>
              <a:round/>
              <a:headEnd/>
              <a:tailEnd type="triangle" w="med" len="med"/>
            </a:ln>
          </p:spPr>
          <p:txBody>
            <a:bodyPr/>
            <a:lstStyle/>
            <a:p>
              <a:endParaRPr lang="en-US"/>
            </a:p>
          </p:txBody>
        </p:sp>
        <p:sp>
          <p:nvSpPr>
            <p:cNvPr id="18" name="Text Box 126"/>
            <p:cNvSpPr txBox="1">
              <a:spLocks noChangeArrowheads="1"/>
            </p:cNvSpPr>
            <p:nvPr/>
          </p:nvSpPr>
          <p:spPr bwMode="auto">
            <a:xfrm>
              <a:off x="3676" y="8896"/>
              <a:ext cx="5040" cy="360"/>
            </a:xfrm>
            <a:prstGeom prst="rect">
              <a:avLst/>
            </a:prstGeom>
            <a:noFill/>
            <a:ln w="9525">
              <a:noFill/>
              <a:miter lim="800000"/>
              <a:headEnd/>
              <a:tailEnd/>
            </a:ln>
          </p:spPr>
          <p:txBody>
            <a:bodyPr/>
            <a:lstStyle/>
            <a:p>
              <a:pPr algn="l"/>
              <a:r>
                <a:rPr lang="en-US" sz="1000" b="1">
                  <a:solidFill>
                    <a:srgbClr val="6600CC"/>
                  </a:solidFill>
                  <a:latin typeface="Arial" charset="0"/>
                </a:rPr>
                <a:t>Food                          Protection                    Shelter</a:t>
              </a:r>
              <a:endParaRPr lang="en-US" sz="1000"/>
            </a:p>
          </p:txBody>
        </p:sp>
        <p:sp>
          <p:nvSpPr>
            <p:cNvPr id="19" name="Line 127"/>
            <p:cNvSpPr>
              <a:spLocks noChangeShapeType="1"/>
            </p:cNvSpPr>
            <p:nvPr/>
          </p:nvSpPr>
          <p:spPr bwMode="auto">
            <a:xfrm>
              <a:off x="4036" y="9172"/>
              <a:ext cx="0" cy="468"/>
            </a:xfrm>
            <a:prstGeom prst="line">
              <a:avLst/>
            </a:prstGeom>
            <a:noFill/>
            <a:ln w="28575">
              <a:solidFill>
                <a:srgbClr val="6600CC"/>
              </a:solidFill>
              <a:round/>
              <a:headEnd/>
              <a:tailEnd type="triangle" w="med" len="med"/>
            </a:ln>
          </p:spPr>
          <p:txBody>
            <a:bodyPr/>
            <a:lstStyle/>
            <a:p>
              <a:endParaRPr lang="en-US"/>
            </a:p>
          </p:txBody>
        </p:sp>
        <p:sp>
          <p:nvSpPr>
            <p:cNvPr id="20" name="Line 128"/>
            <p:cNvSpPr>
              <a:spLocks noChangeShapeType="1"/>
            </p:cNvSpPr>
            <p:nvPr/>
          </p:nvSpPr>
          <p:spPr bwMode="auto">
            <a:xfrm>
              <a:off x="8176" y="9184"/>
              <a:ext cx="0" cy="468"/>
            </a:xfrm>
            <a:prstGeom prst="line">
              <a:avLst/>
            </a:prstGeom>
            <a:noFill/>
            <a:ln w="28575">
              <a:solidFill>
                <a:srgbClr val="6600CC"/>
              </a:solidFill>
              <a:round/>
              <a:headEnd/>
              <a:tailEnd type="triangle" w="med" len="med"/>
            </a:ln>
          </p:spPr>
          <p:txBody>
            <a:bodyPr/>
            <a:lstStyle/>
            <a:p>
              <a:endParaRPr lang="en-US"/>
            </a:p>
          </p:txBody>
        </p:sp>
        <p:sp>
          <p:nvSpPr>
            <p:cNvPr id="21" name="Line 129"/>
            <p:cNvSpPr>
              <a:spLocks noChangeShapeType="1"/>
            </p:cNvSpPr>
            <p:nvPr/>
          </p:nvSpPr>
          <p:spPr bwMode="auto">
            <a:xfrm>
              <a:off x="6196" y="9208"/>
              <a:ext cx="0" cy="468"/>
            </a:xfrm>
            <a:prstGeom prst="line">
              <a:avLst/>
            </a:prstGeom>
            <a:noFill/>
            <a:ln w="28575">
              <a:solidFill>
                <a:srgbClr val="6600CC"/>
              </a:solidFill>
              <a:round/>
              <a:headEnd/>
              <a:tailEnd type="triangle" w="med" len="med"/>
            </a:ln>
          </p:spPr>
          <p:txBody>
            <a:bodyPr/>
            <a:lstStyle/>
            <a:p>
              <a:endParaRPr lang="en-US"/>
            </a:p>
          </p:txBody>
        </p:sp>
        <p:sp>
          <p:nvSpPr>
            <p:cNvPr id="22" name="Text Box 130"/>
            <p:cNvSpPr txBox="1">
              <a:spLocks noChangeArrowheads="1"/>
            </p:cNvSpPr>
            <p:nvPr/>
          </p:nvSpPr>
          <p:spPr bwMode="auto">
            <a:xfrm>
              <a:off x="2344" y="11248"/>
              <a:ext cx="7692" cy="360"/>
            </a:xfrm>
            <a:prstGeom prst="rect">
              <a:avLst/>
            </a:prstGeom>
            <a:noFill/>
            <a:ln w="9525">
              <a:noFill/>
              <a:miter lim="800000"/>
              <a:headEnd/>
              <a:tailEnd/>
            </a:ln>
          </p:spPr>
          <p:txBody>
            <a:bodyPr/>
            <a:lstStyle/>
            <a:p>
              <a:pPr algn="l"/>
              <a:r>
                <a:rPr lang="en-US" sz="1000" b="1">
                  <a:solidFill>
                    <a:srgbClr val="993300"/>
                  </a:solidFill>
                  <a:latin typeface="Arial" charset="0"/>
                </a:rPr>
                <a:t>Food                                                  Protection                                           Shelter</a:t>
              </a:r>
              <a:endParaRPr lang="en-US" sz="1000"/>
            </a:p>
          </p:txBody>
        </p:sp>
        <p:sp>
          <p:nvSpPr>
            <p:cNvPr id="23" name="Line 131"/>
            <p:cNvSpPr>
              <a:spLocks noChangeShapeType="1"/>
            </p:cNvSpPr>
            <p:nvPr/>
          </p:nvSpPr>
          <p:spPr bwMode="auto">
            <a:xfrm>
              <a:off x="2704" y="11548"/>
              <a:ext cx="0" cy="468"/>
            </a:xfrm>
            <a:prstGeom prst="line">
              <a:avLst/>
            </a:prstGeom>
            <a:noFill/>
            <a:ln w="28575">
              <a:solidFill>
                <a:srgbClr val="993300"/>
              </a:solidFill>
              <a:round/>
              <a:headEnd/>
              <a:tailEnd type="triangle" w="med" len="med"/>
            </a:ln>
          </p:spPr>
          <p:txBody>
            <a:bodyPr/>
            <a:lstStyle/>
            <a:p>
              <a:endParaRPr lang="en-US"/>
            </a:p>
          </p:txBody>
        </p:sp>
        <p:sp>
          <p:nvSpPr>
            <p:cNvPr id="24" name="Line 132"/>
            <p:cNvSpPr>
              <a:spLocks noChangeShapeType="1"/>
            </p:cNvSpPr>
            <p:nvPr/>
          </p:nvSpPr>
          <p:spPr bwMode="auto">
            <a:xfrm>
              <a:off x="9484" y="11572"/>
              <a:ext cx="0" cy="468"/>
            </a:xfrm>
            <a:prstGeom prst="line">
              <a:avLst/>
            </a:prstGeom>
            <a:noFill/>
            <a:ln w="28575">
              <a:solidFill>
                <a:srgbClr val="993300"/>
              </a:solidFill>
              <a:round/>
              <a:headEnd/>
              <a:tailEnd type="triangle" w="med" len="med"/>
            </a:ln>
          </p:spPr>
          <p:txBody>
            <a:bodyPr/>
            <a:lstStyle/>
            <a:p>
              <a:endParaRPr lang="en-US"/>
            </a:p>
          </p:txBody>
        </p:sp>
        <p:sp>
          <p:nvSpPr>
            <p:cNvPr id="25" name="Line 133"/>
            <p:cNvSpPr>
              <a:spLocks noChangeShapeType="1"/>
            </p:cNvSpPr>
            <p:nvPr/>
          </p:nvSpPr>
          <p:spPr bwMode="auto">
            <a:xfrm>
              <a:off x="6220" y="11560"/>
              <a:ext cx="0" cy="468"/>
            </a:xfrm>
            <a:prstGeom prst="line">
              <a:avLst/>
            </a:prstGeom>
            <a:noFill/>
            <a:ln w="28575">
              <a:solidFill>
                <a:srgbClr val="993300"/>
              </a:solidFill>
              <a:round/>
              <a:headEnd/>
              <a:tailEnd type="triangle" w="med" len="med"/>
            </a:ln>
          </p:spPr>
          <p:txBody>
            <a:bodyPr/>
            <a:lstStyle/>
            <a:p>
              <a:endParaRPr lang="en-US"/>
            </a:p>
          </p:txBody>
        </p:sp>
        <p:sp>
          <p:nvSpPr>
            <p:cNvPr id="26" name="Text Box 134"/>
            <p:cNvSpPr txBox="1">
              <a:spLocks noChangeArrowheads="1"/>
            </p:cNvSpPr>
            <p:nvPr/>
          </p:nvSpPr>
          <p:spPr bwMode="auto">
            <a:xfrm>
              <a:off x="4768" y="11932"/>
              <a:ext cx="2916" cy="360"/>
            </a:xfrm>
            <a:prstGeom prst="rect">
              <a:avLst/>
            </a:prstGeom>
            <a:noFill/>
            <a:ln w="9525">
              <a:noFill/>
              <a:miter lim="800000"/>
              <a:headEnd/>
              <a:tailEnd/>
            </a:ln>
          </p:spPr>
          <p:txBody>
            <a:bodyPr/>
            <a:lstStyle/>
            <a:p>
              <a:r>
                <a:rPr lang="en-US" sz="1000" b="1">
                  <a:solidFill>
                    <a:srgbClr val="000000"/>
                  </a:solidFill>
                  <a:latin typeface="Arial" charset="0"/>
                </a:rPr>
                <a:t>PEASANTS (SERFS)</a:t>
              </a:r>
              <a:endParaRPr lang="en-US" sz="1000">
                <a:solidFill>
                  <a:srgbClr val="000000"/>
                </a:solidFill>
              </a:endParaRPr>
            </a:p>
          </p:txBody>
        </p:sp>
        <p:sp>
          <p:nvSpPr>
            <p:cNvPr id="27" name="Text Box 135"/>
            <p:cNvSpPr txBox="1">
              <a:spLocks noChangeArrowheads="1"/>
            </p:cNvSpPr>
            <p:nvPr/>
          </p:nvSpPr>
          <p:spPr bwMode="auto">
            <a:xfrm>
              <a:off x="7582" y="11684"/>
              <a:ext cx="744" cy="727"/>
            </a:xfrm>
            <a:prstGeom prst="rect">
              <a:avLst/>
            </a:prstGeom>
            <a:noFill/>
            <a:ln w="9525">
              <a:noFill/>
              <a:miter lim="800000"/>
              <a:headEnd/>
              <a:tailEnd/>
            </a:ln>
          </p:spPr>
          <p:txBody>
            <a:bodyPr/>
            <a:lstStyle/>
            <a:p>
              <a:r>
                <a:rPr lang="en-US" sz="1000" b="1">
                  <a:solidFill>
                    <a:srgbClr val="000000"/>
                  </a:solidFill>
                  <a:latin typeface="Arial" charset="0"/>
                </a:rPr>
                <a:t>Pay Rent</a:t>
              </a:r>
              <a:endParaRPr lang="en-US" sz="1000">
                <a:solidFill>
                  <a:srgbClr val="000000"/>
                </a:solidFill>
              </a:endParaRPr>
            </a:p>
          </p:txBody>
        </p:sp>
        <p:grpSp>
          <p:nvGrpSpPr>
            <p:cNvPr id="28" name="Group 136"/>
            <p:cNvGrpSpPr>
              <a:grpSpLocks/>
            </p:cNvGrpSpPr>
            <p:nvPr/>
          </p:nvGrpSpPr>
          <p:grpSpPr bwMode="auto">
            <a:xfrm>
              <a:off x="3772" y="7541"/>
              <a:ext cx="4807" cy="1446"/>
              <a:chOff x="3772" y="7541"/>
              <a:chExt cx="4807" cy="1446"/>
            </a:xfrm>
          </p:grpSpPr>
          <p:pic>
            <p:nvPicPr>
              <p:cNvPr id="91" name="Picture 137" descr="nobleman3"/>
              <p:cNvPicPr>
                <a:picLocks noChangeAspect="1" noChangeArrowheads="1"/>
              </p:cNvPicPr>
              <p:nvPr/>
            </p:nvPicPr>
            <p:blipFill>
              <a:blip r:embed="rId11"/>
              <a:srcRect/>
              <a:stretch>
                <a:fillRect/>
              </a:stretch>
            </p:blipFill>
            <p:spPr bwMode="auto">
              <a:xfrm>
                <a:off x="5969" y="7547"/>
                <a:ext cx="962" cy="1440"/>
              </a:xfrm>
              <a:prstGeom prst="rect">
                <a:avLst/>
              </a:prstGeom>
              <a:noFill/>
              <a:ln w="9525">
                <a:noFill/>
                <a:miter lim="800000"/>
                <a:headEnd/>
                <a:tailEnd/>
              </a:ln>
            </p:spPr>
          </p:pic>
          <p:pic>
            <p:nvPicPr>
              <p:cNvPr id="92" name="Picture 138" descr="nobleman2"/>
              <p:cNvPicPr>
                <a:picLocks noChangeAspect="1" noChangeArrowheads="1"/>
              </p:cNvPicPr>
              <p:nvPr/>
            </p:nvPicPr>
            <p:blipFill>
              <a:blip r:embed="rId12"/>
              <a:srcRect/>
              <a:stretch>
                <a:fillRect/>
              </a:stretch>
            </p:blipFill>
            <p:spPr bwMode="auto">
              <a:xfrm>
                <a:off x="5315" y="7547"/>
                <a:ext cx="796" cy="1440"/>
              </a:xfrm>
              <a:prstGeom prst="rect">
                <a:avLst/>
              </a:prstGeom>
              <a:noFill/>
              <a:ln w="9525">
                <a:noFill/>
                <a:miter lim="800000"/>
                <a:headEnd/>
                <a:tailEnd/>
              </a:ln>
            </p:spPr>
          </p:pic>
          <p:pic>
            <p:nvPicPr>
              <p:cNvPr id="93" name="Picture 139" descr="nobleman4"/>
              <p:cNvPicPr>
                <a:picLocks noChangeAspect="1" noChangeArrowheads="1"/>
              </p:cNvPicPr>
              <p:nvPr/>
            </p:nvPicPr>
            <p:blipFill>
              <a:blip r:embed="rId13">
                <a:clrChange>
                  <a:clrFrom>
                    <a:srgbClr val="FFEFDE"/>
                  </a:clrFrom>
                  <a:clrTo>
                    <a:srgbClr val="FFEFDE">
                      <a:alpha val="0"/>
                    </a:srgbClr>
                  </a:clrTo>
                </a:clrChange>
              </a:blip>
              <a:srcRect/>
              <a:stretch>
                <a:fillRect/>
              </a:stretch>
            </p:blipFill>
            <p:spPr bwMode="auto">
              <a:xfrm>
                <a:off x="7684" y="7547"/>
                <a:ext cx="895" cy="1440"/>
              </a:xfrm>
              <a:prstGeom prst="rect">
                <a:avLst/>
              </a:prstGeom>
              <a:noFill/>
              <a:ln w="9525">
                <a:noFill/>
                <a:miter lim="800000"/>
                <a:headEnd/>
                <a:tailEnd/>
              </a:ln>
            </p:spPr>
          </p:pic>
          <p:pic>
            <p:nvPicPr>
              <p:cNvPr id="94" name="Picture 140" descr="nobleman5"/>
              <p:cNvPicPr>
                <a:picLocks noChangeAspect="1" noChangeArrowheads="1"/>
              </p:cNvPicPr>
              <p:nvPr/>
            </p:nvPicPr>
            <p:blipFill>
              <a:blip r:embed="rId14"/>
              <a:srcRect/>
              <a:stretch>
                <a:fillRect/>
              </a:stretch>
            </p:blipFill>
            <p:spPr bwMode="auto">
              <a:xfrm>
                <a:off x="3772" y="7547"/>
                <a:ext cx="1005" cy="1440"/>
              </a:xfrm>
              <a:prstGeom prst="rect">
                <a:avLst/>
              </a:prstGeom>
              <a:noFill/>
              <a:ln w="9525">
                <a:noFill/>
                <a:miter lim="800000"/>
                <a:headEnd/>
                <a:tailEnd/>
              </a:ln>
            </p:spPr>
          </p:pic>
          <p:pic>
            <p:nvPicPr>
              <p:cNvPr id="95" name="Picture 141" descr="bishop1"/>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789" y="7541"/>
                <a:ext cx="1037" cy="1446"/>
              </a:xfrm>
              <a:prstGeom prst="rect">
                <a:avLst/>
              </a:prstGeom>
              <a:noFill/>
              <a:ln w="9525">
                <a:noFill/>
                <a:miter lim="800000"/>
                <a:headEnd/>
                <a:tailEnd/>
              </a:ln>
            </p:spPr>
          </p:pic>
          <p:pic>
            <p:nvPicPr>
              <p:cNvPr id="96" name="Picture 142" descr="abbot1"/>
              <p:cNvPicPr>
                <a:picLocks noChangeAspect="1" noChangeArrowheads="1"/>
              </p:cNvPicPr>
              <p:nvPr/>
            </p:nvPicPr>
            <p:blipFill>
              <a:blip r:embed="rId16"/>
              <a:srcRect/>
              <a:stretch>
                <a:fillRect/>
              </a:stretch>
            </p:blipFill>
            <p:spPr bwMode="auto">
              <a:xfrm flipH="1">
                <a:off x="4636" y="7557"/>
                <a:ext cx="821" cy="1430"/>
              </a:xfrm>
              <a:prstGeom prst="rect">
                <a:avLst/>
              </a:prstGeom>
              <a:noFill/>
              <a:ln w="9525">
                <a:noFill/>
                <a:miter lim="800000"/>
                <a:headEnd/>
                <a:tailEnd/>
              </a:ln>
            </p:spPr>
          </p:pic>
        </p:grpSp>
        <p:grpSp>
          <p:nvGrpSpPr>
            <p:cNvPr id="29" name="Group 143"/>
            <p:cNvGrpSpPr>
              <a:grpSpLocks/>
            </p:cNvGrpSpPr>
            <p:nvPr/>
          </p:nvGrpSpPr>
          <p:grpSpPr bwMode="auto">
            <a:xfrm>
              <a:off x="1054" y="12218"/>
              <a:ext cx="10289" cy="1446"/>
              <a:chOff x="1054" y="12218"/>
              <a:chExt cx="10289" cy="1446"/>
            </a:xfrm>
          </p:grpSpPr>
          <p:pic>
            <p:nvPicPr>
              <p:cNvPr id="79" name="Picture 144" descr="peasant1"/>
              <p:cNvPicPr>
                <a:picLocks noChangeAspect="1" noChangeArrowheads="1"/>
              </p:cNvPicPr>
              <p:nvPr/>
            </p:nvPicPr>
            <p:blipFill>
              <a:blip r:embed="rId17"/>
              <a:srcRect/>
              <a:stretch>
                <a:fillRect/>
              </a:stretch>
            </p:blipFill>
            <p:spPr bwMode="auto">
              <a:xfrm>
                <a:off x="5484" y="12220"/>
                <a:ext cx="1123" cy="1444"/>
              </a:xfrm>
              <a:prstGeom prst="rect">
                <a:avLst/>
              </a:prstGeom>
              <a:noFill/>
              <a:ln w="9525">
                <a:noFill/>
                <a:miter lim="800000"/>
                <a:headEnd/>
                <a:tailEnd/>
              </a:ln>
            </p:spPr>
          </p:pic>
          <p:pic>
            <p:nvPicPr>
              <p:cNvPr id="80" name="Picture 145" descr="peasant 2"/>
              <p:cNvPicPr>
                <a:picLocks noChangeAspect="1" noChangeArrowheads="1"/>
              </p:cNvPicPr>
              <p:nvPr/>
            </p:nvPicPr>
            <p:blipFill>
              <a:blip r:embed="rId18"/>
              <a:srcRect/>
              <a:stretch>
                <a:fillRect/>
              </a:stretch>
            </p:blipFill>
            <p:spPr bwMode="auto">
              <a:xfrm>
                <a:off x="6441" y="12219"/>
                <a:ext cx="864" cy="1445"/>
              </a:xfrm>
              <a:prstGeom prst="rect">
                <a:avLst/>
              </a:prstGeom>
              <a:noFill/>
              <a:ln w="9525">
                <a:noFill/>
                <a:miter lim="800000"/>
                <a:headEnd/>
                <a:tailEnd/>
              </a:ln>
            </p:spPr>
          </p:pic>
          <p:pic>
            <p:nvPicPr>
              <p:cNvPr id="81" name="Picture 146" descr="peasant3"/>
              <p:cNvPicPr>
                <a:picLocks noChangeAspect="1" noChangeArrowheads="1"/>
              </p:cNvPicPr>
              <p:nvPr/>
            </p:nvPicPr>
            <p:blipFill>
              <a:blip r:embed="rId19"/>
              <a:srcRect/>
              <a:stretch>
                <a:fillRect/>
              </a:stretch>
            </p:blipFill>
            <p:spPr bwMode="auto">
              <a:xfrm>
                <a:off x="2107" y="12222"/>
                <a:ext cx="1267" cy="1442"/>
              </a:xfrm>
              <a:prstGeom prst="rect">
                <a:avLst/>
              </a:prstGeom>
              <a:noFill/>
              <a:ln w="9525">
                <a:noFill/>
                <a:miter lim="800000"/>
                <a:headEnd/>
                <a:tailEnd/>
              </a:ln>
            </p:spPr>
          </p:pic>
          <p:pic>
            <p:nvPicPr>
              <p:cNvPr id="82" name="Picture 147" descr="peasant4"/>
              <p:cNvPicPr>
                <a:picLocks noChangeAspect="1" noChangeArrowheads="1"/>
              </p:cNvPicPr>
              <p:nvPr/>
            </p:nvPicPr>
            <p:blipFill>
              <a:blip r:embed="rId20"/>
              <a:srcRect/>
              <a:stretch>
                <a:fillRect/>
              </a:stretch>
            </p:blipFill>
            <p:spPr bwMode="auto">
              <a:xfrm>
                <a:off x="10162" y="12218"/>
                <a:ext cx="1181" cy="1446"/>
              </a:xfrm>
              <a:prstGeom prst="rect">
                <a:avLst/>
              </a:prstGeom>
              <a:noFill/>
              <a:ln w="9525">
                <a:noFill/>
                <a:miter lim="800000"/>
                <a:headEnd/>
                <a:tailEnd/>
              </a:ln>
            </p:spPr>
          </p:pic>
          <p:pic>
            <p:nvPicPr>
              <p:cNvPr id="83" name="Picture 148" descr="peasant5"/>
              <p:cNvPicPr>
                <a:picLocks noChangeAspect="1" noChangeArrowheads="1"/>
              </p:cNvPicPr>
              <p:nvPr/>
            </p:nvPicPr>
            <p:blipFill>
              <a:blip r:embed="rId21"/>
              <a:srcRect/>
              <a:stretch>
                <a:fillRect/>
              </a:stretch>
            </p:blipFill>
            <p:spPr bwMode="auto">
              <a:xfrm>
                <a:off x="1054" y="12368"/>
                <a:ext cx="1166" cy="1296"/>
              </a:xfrm>
              <a:prstGeom prst="rect">
                <a:avLst/>
              </a:prstGeom>
              <a:noFill/>
              <a:ln w="9525">
                <a:noFill/>
                <a:miter lim="800000"/>
                <a:headEnd/>
                <a:tailEnd/>
              </a:ln>
            </p:spPr>
          </p:pic>
          <p:pic>
            <p:nvPicPr>
              <p:cNvPr id="84" name="Picture 149" descr="peasant6"/>
              <p:cNvPicPr>
                <a:picLocks noChangeAspect="1" noChangeArrowheads="1"/>
              </p:cNvPicPr>
              <p:nvPr/>
            </p:nvPicPr>
            <p:blipFill>
              <a:blip r:embed="rId22"/>
              <a:srcRect/>
              <a:stretch>
                <a:fillRect/>
              </a:stretch>
            </p:blipFill>
            <p:spPr bwMode="auto">
              <a:xfrm>
                <a:off x="3188" y="12218"/>
                <a:ext cx="1138" cy="1446"/>
              </a:xfrm>
              <a:prstGeom prst="rect">
                <a:avLst/>
              </a:prstGeom>
              <a:noFill/>
              <a:ln w="9525">
                <a:noFill/>
                <a:miter lim="800000"/>
                <a:headEnd/>
                <a:tailEnd/>
              </a:ln>
            </p:spPr>
          </p:pic>
          <p:pic>
            <p:nvPicPr>
              <p:cNvPr id="85" name="Picture 150" descr="peasant7"/>
              <p:cNvPicPr>
                <a:picLocks noChangeAspect="1" noChangeArrowheads="1"/>
              </p:cNvPicPr>
              <p:nvPr/>
            </p:nvPicPr>
            <p:blipFill>
              <a:blip r:embed="rId23"/>
              <a:srcRect/>
              <a:stretch>
                <a:fillRect/>
              </a:stretch>
            </p:blipFill>
            <p:spPr bwMode="auto">
              <a:xfrm>
                <a:off x="8673" y="12219"/>
                <a:ext cx="907" cy="1445"/>
              </a:xfrm>
              <a:prstGeom prst="rect">
                <a:avLst/>
              </a:prstGeom>
              <a:noFill/>
              <a:ln w="9525">
                <a:noFill/>
                <a:miter lim="800000"/>
                <a:headEnd/>
                <a:tailEnd/>
              </a:ln>
            </p:spPr>
          </p:pic>
          <p:pic>
            <p:nvPicPr>
              <p:cNvPr id="86" name="Picture 151" descr="peasant8"/>
              <p:cNvPicPr>
                <a:picLocks noChangeAspect="1" noChangeArrowheads="1"/>
              </p:cNvPicPr>
              <p:nvPr/>
            </p:nvPicPr>
            <p:blipFill>
              <a:blip r:embed="rId24"/>
              <a:srcRect/>
              <a:stretch>
                <a:fillRect/>
              </a:stretch>
            </p:blipFill>
            <p:spPr bwMode="auto">
              <a:xfrm>
                <a:off x="7111" y="12231"/>
                <a:ext cx="1051" cy="1433"/>
              </a:xfrm>
              <a:prstGeom prst="rect">
                <a:avLst/>
              </a:prstGeom>
              <a:noFill/>
              <a:ln w="9525">
                <a:noFill/>
                <a:miter lim="800000"/>
                <a:headEnd/>
                <a:tailEnd/>
              </a:ln>
            </p:spPr>
          </p:pic>
          <p:pic>
            <p:nvPicPr>
              <p:cNvPr id="87" name="Picture 152" descr="peasant9"/>
              <p:cNvPicPr>
                <a:picLocks noChangeAspect="1" noChangeArrowheads="1"/>
              </p:cNvPicPr>
              <p:nvPr/>
            </p:nvPicPr>
            <p:blipFill>
              <a:blip r:embed="rId25"/>
              <a:srcRect/>
              <a:stretch>
                <a:fillRect/>
              </a:stretch>
            </p:blipFill>
            <p:spPr bwMode="auto">
              <a:xfrm>
                <a:off x="4765" y="12224"/>
                <a:ext cx="850" cy="1440"/>
              </a:xfrm>
              <a:prstGeom prst="rect">
                <a:avLst/>
              </a:prstGeom>
              <a:noFill/>
              <a:ln w="9525">
                <a:noFill/>
                <a:miter lim="800000"/>
                <a:headEnd/>
                <a:tailEnd/>
              </a:ln>
            </p:spPr>
          </p:pic>
          <p:pic>
            <p:nvPicPr>
              <p:cNvPr id="88" name="Picture 153" descr="peasant10"/>
              <p:cNvPicPr>
                <a:picLocks noChangeAspect="1" noChangeArrowheads="1"/>
              </p:cNvPicPr>
              <p:nvPr/>
            </p:nvPicPr>
            <p:blipFill>
              <a:blip r:embed="rId26"/>
              <a:srcRect/>
              <a:stretch>
                <a:fillRect/>
              </a:stretch>
            </p:blipFill>
            <p:spPr bwMode="auto">
              <a:xfrm>
                <a:off x="9448" y="12220"/>
                <a:ext cx="792" cy="1444"/>
              </a:xfrm>
              <a:prstGeom prst="rect">
                <a:avLst/>
              </a:prstGeom>
              <a:noFill/>
              <a:ln w="9525">
                <a:noFill/>
                <a:miter lim="800000"/>
                <a:headEnd/>
                <a:tailEnd/>
              </a:ln>
            </p:spPr>
          </p:pic>
          <p:pic>
            <p:nvPicPr>
              <p:cNvPr id="89" name="Picture 154" descr="peasant11"/>
              <p:cNvPicPr>
                <a:picLocks noChangeAspect="1" noChangeArrowheads="1"/>
              </p:cNvPicPr>
              <p:nvPr/>
            </p:nvPicPr>
            <p:blipFill>
              <a:blip r:embed="rId27"/>
              <a:srcRect/>
              <a:stretch>
                <a:fillRect/>
              </a:stretch>
            </p:blipFill>
            <p:spPr bwMode="auto">
              <a:xfrm>
                <a:off x="4069" y="12222"/>
                <a:ext cx="936" cy="1442"/>
              </a:xfrm>
              <a:prstGeom prst="rect">
                <a:avLst/>
              </a:prstGeom>
              <a:noFill/>
              <a:ln w="9525">
                <a:noFill/>
                <a:miter lim="800000"/>
                <a:headEnd/>
                <a:tailEnd/>
              </a:ln>
            </p:spPr>
          </p:pic>
          <p:pic>
            <p:nvPicPr>
              <p:cNvPr id="90" name="Picture 155" descr="abbot2"/>
              <p:cNvPicPr>
                <a:picLocks noChangeAspect="1" noChangeArrowheads="1"/>
              </p:cNvPicPr>
              <p:nvPr/>
            </p:nvPicPr>
            <p:blipFill>
              <a:blip r:embed="rId28"/>
              <a:srcRect/>
              <a:stretch>
                <a:fillRect/>
              </a:stretch>
            </p:blipFill>
            <p:spPr bwMode="auto">
              <a:xfrm flipH="1">
                <a:off x="8192" y="12218"/>
                <a:ext cx="461" cy="1446"/>
              </a:xfrm>
              <a:prstGeom prst="rect">
                <a:avLst/>
              </a:prstGeom>
              <a:noFill/>
              <a:ln w="9525">
                <a:noFill/>
                <a:miter lim="800000"/>
                <a:headEnd/>
                <a:tailEnd/>
              </a:ln>
            </p:spPr>
          </p:pic>
        </p:grpSp>
        <p:pic>
          <p:nvPicPr>
            <p:cNvPr id="30" name="Picture 156" descr="kingthrone"/>
            <p:cNvPicPr>
              <a:picLocks noChangeAspect="1" noChangeArrowheads="1"/>
            </p:cNvPicPr>
            <p:nvPr/>
          </p:nvPicPr>
          <p:blipFill>
            <a:blip r:embed="rId2"/>
            <a:srcRect/>
            <a:stretch>
              <a:fillRect/>
            </a:stretch>
          </p:blipFill>
          <p:spPr bwMode="auto">
            <a:xfrm>
              <a:off x="5716" y="5164"/>
              <a:ext cx="907" cy="1442"/>
            </a:xfrm>
            <a:prstGeom prst="rect">
              <a:avLst/>
            </a:prstGeom>
            <a:noFill/>
            <a:ln w="9525">
              <a:noFill/>
              <a:miter lim="800000"/>
              <a:headEnd/>
              <a:tailEnd/>
            </a:ln>
          </p:spPr>
        </p:pic>
        <p:grpSp>
          <p:nvGrpSpPr>
            <p:cNvPr id="31" name="Group 157"/>
            <p:cNvGrpSpPr>
              <a:grpSpLocks/>
            </p:cNvGrpSpPr>
            <p:nvPr/>
          </p:nvGrpSpPr>
          <p:grpSpPr bwMode="auto">
            <a:xfrm>
              <a:off x="2800" y="9792"/>
              <a:ext cx="6566" cy="1531"/>
              <a:chOff x="2784" y="9344"/>
              <a:chExt cx="6566" cy="1531"/>
            </a:xfrm>
          </p:grpSpPr>
          <p:pic>
            <p:nvPicPr>
              <p:cNvPr id="71" name="Picture 158" descr="knight2"/>
              <p:cNvPicPr>
                <a:picLocks noChangeAspect="1" noChangeArrowheads="1"/>
              </p:cNvPicPr>
              <p:nvPr/>
            </p:nvPicPr>
            <p:blipFill>
              <a:blip r:embed="rId3"/>
              <a:srcRect/>
              <a:stretch>
                <a:fillRect/>
              </a:stretch>
            </p:blipFill>
            <p:spPr bwMode="auto">
              <a:xfrm>
                <a:off x="5173" y="9436"/>
                <a:ext cx="1037" cy="1439"/>
              </a:xfrm>
              <a:prstGeom prst="rect">
                <a:avLst/>
              </a:prstGeom>
              <a:noFill/>
              <a:ln w="9525">
                <a:noFill/>
                <a:miter lim="800000"/>
                <a:headEnd/>
                <a:tailEnd/>
              </a:ln>
            </p:spPr>
          </p:pic>
          <p:pic>
            <p:nvPicPr>
              <p:cNvPr id="72" name="Picture 159" descr="Knight3"/>
              <p:cNvPicPr>
                <a:picLocks noChangeAspect="1" noChangeArrowheads="1"/>
              </p:cNvPicPr>
              <p:nvPr/>
            </p:nvPicPr>
            <p:blipFill>
              <a:blip r:embed="rId4"/>
              <a:srcRect/>
              <a:stretch>
                <a:fillRect/>
              </a:stretch>
            </p:blipFill>
            <p:spPr bwMode="auto">
              <a:xfrm>
                <a:off x="6036" y="9443"/>
                <a:ext cx="893" cy="1432"/>
              </a:xfrm>
              <a:prstGeom prst="rect">
                <a:avLst/>
              </a:prstGeom>
              <a:noFill/>
              <a:ln w="9525">
                <a:noFill/>
                <a:miter lim="800000"/>
                <a:headEnd/>
                <a:tailEnd/>
              </a:ln>
            </p:spPr>
          </p:pic>
          <p:pic>
            <p:nvPicPr>
              <p:cNvPr id="73" name="Picture 160" descr="Knight4"/>
              <p:cNvPicPr>
                <a:picLocks noChangeAspect="1" noChangeArrowheads="1"/>
              </p:cNvPicPr>
              <p:nvPr/>
            </p:nvPicPr>
            <p:blipFill>
              <a:blip r:embed="rId5"/>
              <a:srcRect/>
              <a:stretch>
                <a:fillRect/>
              </a:stretch>
            </p:blipFill>
            <p:spPr bwMode="auto">
              <a:xfrm>
                <a:off x="6755" y="9443"/>
                <a:ext cx="950" cy="1432"/>
              </a:xfrm>
              <a:prstGeom prst="rect">
                <a:avLst/>
              </a:prstGeom>
              <a:noFill/>
              <a:ln w="9525">
                <a:noFill/>
                <a:miter lim="800000"/>
                <a:headEnd/>
                <a:tailEnd/>
              </a:ln>
            </p:spPr>
          </p:pic>
          <p:pic>
            <p:nvPicPr>
              <p:cNvPr id="74" name="Picture 161" descr="Knight5"/>
              <p:cNvPicPr>
                <a:picLocks noChangeAspect="1" noChangeArrowheads="1"/>
              </p:cNvPicPr>
              <p:nvPr/>
            </p:nvPicPr>
            <p:blipFill>
              <a:blip r:embed="rId6"/>
              <a:srcRect/>
              <a:stretch>
                <a:fillRect/>
              </a:stretch>
            </p:blipFill>
            <p:spPr bwMode="auto">
              <a:xfrm>
                <a:off x="7531" y="9430"/>
                <a:ext cx="864" cy="1445"/>
              </a:xfrm>
              <a:prstGeom prst="rect">
                <a:avLst/>
              </a:prstGeom>
              <a:noFill/>
              <a:ln w="9525">
                <a:noFill/>
                <a:miter lim="800000"/>
                <a:headEnd/>
                <a:tailEnd/>
              </a:ln>
            </p:spPr>
          </p:pic>
          <p:pic>
            <p:nvPicPr>
              <p:cNvPr id="75" name="Picture 162" descr="Knight6"/>
              <p:cNvPicPr>
                <a:picLocks noChangeAspect="1" noChangeArrowheads="1"/>
              </p:cNvPicPr>
              <p:nvPr/>
            </p:nvPicPr>
            <p:blipFill>
              <a:blip r:embed="rId7"/>
              <a:srcRect/>
              <a:stretch>
                <a:fillRect/>
              </a:stretch>
            </p:blipFill>
            <p:spPr bwMode="auto">
              <a:xfrm>
                <a:off x="4365" y="9344"/>
                <a:ext cx="982" cy="1531"/>
              </a:xfrm>
              <a:prstGeom prst="rect">
                <a:avLst/>
              </a:prstGeom>
              <a:noFill/>
              <a:ln w="9525">
                <a:noFill/>
                <a:miter lim="800000"/>
                <a:headEnd/>
                <a:tailEnd/>
              </a:ln>
            </p:spPr>
          </p:pic>
          <p:pic>
            <p:nvPicPr>
              <p:cNvPr id="76" name="Picture 163" descr="Knight9"/>
              <p:cNvPicPr>
                <a:picLocks noChangeAspect="1" noChangeArrowheads="1"/>
              </p:cNvPicPr>
              <p:nvPr/>
            </p:nvPicPr>
            <p:blipFill>
              <a:blip r:embed="rId8"/>
              <a:srcRect/>
              <a:stretch>
                <a:fillRect/>
              </a:stretch>
            </p:blipFill>
            <p:spPr bwMode="auto">
              <a:xfrm>
                <a:off x="8220" y="9430"/>
                <a:ext cx="1130" cy="1445"/>
              </a:xfrm>
              <a:prstGeom prst="rect">
                <a:avLst/>
              </a:prstGeom>
              <a:noFill/>
              <a:ln w="9525">
                <a:noFill/>
                <a:miter lim="800000"/>
                <a:headEnd/>
                <a:tailEnd/>
              </a:ln>
            </p:spPr>
          </p:pic>
          <p:pic>
            <p:nvPicPr>
              <p:cNvPr id="77" name="Picture 164" descr="Knight12"/>
              <p:cNvPicPr>
                <a:picLocks noChangeAspect="1" noChangeArrowheads="1"/>
              </p:cNvPicPr>
              <p:nvPr/>
            </p:nvPicPr>
            <p:blipFill>
              <a:blip r:embed="rId9"/>
              <a:srcRect/>
              <a:stretch>
                <a:fillRect/>
              </a:stretch>
            </p:blipFill>
            <p:spPr bwMode="auto">
              <a:xfrm>
                <a:off x="2784" y="9579"/>
                <a:ext cx="907" cy="1296"/>
              </a:xfrm>
              <a:prstGeom prst="rect">
                <a:avLst/>
              </a:prstGeom>
              <a:noFill/>
              <a:ln w="9525">
                <a:noFill/>
                <a:miter lim="800000"/>
                <a:headEnd/>
                <a:tailEnd/>
              </a:ln>
            </p:spPr>
          </p:pic>
          <p:pic>
            <p:nvPicPr>
              <p:cNvPr id="78" name="Picture 165" descr="Knight10"/>
              <p:cNvPicPr>
                <a:picLocks noChangeAspect="1" noChangeArrowheads="1"/>
              </p:cNvPicPr>
              <p:nvPr/>
            </p:nvPicPr>
            <p:blipFill>
              <a:blip r:embed="rId10">
                <a:lum bright="12000"/>
              </a:blip>
              <a:srcRect/>
              <a:stretch>
                <a:fillRect/>
              </a:stretch>
            </p:blipFill>
            <p:spPr bwMode="auto">
              <a:xfrm>
                <a:off x="3517" y="9426"/>
                <a:ext cx="1022" cy="1449"/>
              </a:xfrm>
              <a:prstGeom prst="rect">
                <a:avLst/>
              </a:prstGeom>
              <a:noFill/>
              <a:ln w="9525">
                <a:noFill/>
                <a:miter lim="800000"/>
                <a:headEnd/>
                <a:tailEnd/>
              </a:ln>
            </p:spPr>
          </p:pic>
        </p:grpSp>
        <p:sp>
          <p:nvSpPr>
            <p:cNvPr id="32" name="Text Box 166"/>
            <p:cNvSpPr txBox="1">
              <a:spLocks noChangeArrowheads="1"/>
            </p:cNvSpPr>
            <p:nvPr/>
          </p:nvSpPr>
          <p:spPr bwMode="auto">
            <a:xfrm>
              <a:off x="5032" y="6508"/>
              <a:ext cx="2352" cy="360"/>
            </a:xfrm>
            <a:prstGeom prst="rect">
              <a:avLst/>
            </a:prstGeom>
            <a:noFill/>
            <a:ln w="9525">
              <a:noFill/>
              <a:miter lim="800000"/>
              <a:headEnd/>
              <a:tailEnd/>
            </a:ln>
          </p:spPr>
          <p:txBody>
            <a:bodyPr/>
            <a:lstStyle/>
            <a:p>
              <a:r>
                <a:rPr lang="en-US" sz="1000" b="1">
                  <a:solidFill>
                    <a:srgbClr val="800080"/>
                  </a:solidFill>
                  <a:latin typeface="Arial" charset="0"/>
                </a:rPr>
                <a:t>Fief and Peasants</a:t>
              </a:r>
              <a:endParaRPr lang="en-US" sz="1000"/>
            </a:p>
          </p:txBody>
        </p:sp>
        <p:sp>
          <p:nvSpPr>
            <p:cNvPr id="33" name="Line 167"/>
            <p:cNvSpPr>
              <a:spLocks noChangeShapeType="1"/>
            </p:cNvSpPr>
            <p:nvPr/>
          </p:nvSpPr>
          <p:spPr bwMode="auto">
            <a:xfrm>
              <a:off x="6208" y="6844"/>
              <a:ext cx="0" cy="468"/>
            </a:xfrm>
            <a:prstGeom prst="line">
              <a:avLst/>
            </a:prstGeom>
            <a:noFill/>
            <a:ln w="28575">
              <a:solidFill>
                <a:srgbClr val="800080"/>
              </a:solidFill>
              <a:round/>
              <a:headEnd/>
              <a:tailEnd type="triangle" w="med" len="med"/>
            </a:ln>
          </p:spPr>
          <p:txBody>
            <a:bodyPr/>
            <a:lstStyle/>
            <a:p>
              <a:endParaRPr lang="en-US"/>
            </a:p>
          </p:txBody>
        </p:sp>
        <p:sp>
          <p:nvSpPr>
            <p:cNvPr id="34" name="Text Box 168"/>
            <p:cNvSpPr txBox="1">
              <a:spLocks noChangeArrowheads="1"/>
            </p:cNvSpPr>
            <p:nvPr/>
          </p:nvSpPr>
          <p:spPr bwMode="auto">
            <a:xfrm>
              <a:off x="3676" y="8896"/>
              <a:ext cx="5040" cy="360"/>
            </a:xfrm>
            <a:prstGeom prst="rect">
              <a:avLst/>
            </a:prstGeom>
            <a:noFill/>
            <a:ln w="9525">
              <a:noFill/>
              <a:miter lim="800000"/>
              <a:headEnd/>
              <a:tailEnd/>
            </a:ln>
          </p:spPr>
          <p:txBody>
            <a:bodyPr/>
            <a:lstStyle/>
            <a:p>
              <a:pPr algn="l"/>
              <a:r>
                <a:rPr lang="en-US" sz="1000" b="1">
                  <a:solidFill>
                    <a:srgbClr val="6600CC"/>
                  </a:solidFill>
                  <a:latin typeface="Arial" charset="0"/>
                </a:rPr>
                <a:t>Food                          Protection                    Shelter</a:t>
              </a:r>
              <a:endParaRPr lang="en-US" sz="1000"/>
            </a:p>
          </p:txBody>
        </p:sp>
        <p:sp>
          <p:nvSpPr>
            <p:cNvPr id="35" name="Line 169"/>
            <p:cNvSpPr>
              <a:spLocks noChangeShapeType="1"/>
            </p:cNvSpPr>
            <p:nvPr/>
          </p:nvSpPr>
          <p:spPr bwMode="auto">
            <a:xfrm>
              <a:off x="4036" y="9208"/>
              <a:ext cx="0" cy="468"/>
            </a:xfrm>
            <a:prstGeom prst="line">
              <a:avLst/>
            </a:prstGeom>
            <a:noFill/>
            <a:ln w="28575">
              <a:solidFill>
                <a:srgbClr val="6600CC"/>
              </a:solidFill>
              <a:round/>
              <a:headEnd/>
              <a:tailEnd type="triangle" w="med" len="med"/>
            </a:ln>
          </p:spPr>
          <p:txBody>
            <a:bodyPr/>
            <a:lstStyle/>
            <a:p>
              <a:endParaRPr lang="en-US"/>
            </a:p>
          </p:txBody>
        </p:sp>
        <p:sp>
          <p:nvSpPr>
            <p:cNvPr id="36" name="Line 170"/>
            <p:cNvSpPr>
              <a:spLocks noChangeShapeType="1"/>
            </p:cNvSpPr>
            <p:nvPr/>
          </p:nvSpPr>
          <p:spPr bwMode="auto">
            <a:xfrm>
              <a:off x="8176" y="9220"/>
              <a:ext cx="0" cy="468"/>
            </a:xfrm>
            <a:prstGeom prst="line">
              <a:avLst/>
            </a:prstGeom>
            <a:noFill/>
            <a:ln w="28575">
              <a:solidFill>
                <a:srgbClr val="6600CC"/>
              </a:solidFill>
              <a:round/>
              <a:headEnd/>
              <a:tailEnd type="triangle" w="med" len="med"/>
            </a:ln>
          </p:spPr>
          <p:txBody>
            <a:bodyPr/>
            <a:lstStyle/>
            <a:p>
              <a:endParaRPr lang="en-US"/>
            </a:p>
          </p:txBody>
        </p:sp>
        <p:sp>
          <p:nvSpPr>
            <p:cNvPr id="37" name="Line 171"/>
            <p:cNvSpPr>
              <a:spLocks noChangeShapeType="1"/>
            </p:cNvSpPr>
            <p:nvPr/>
          </p:nvSpPr>
          <p:spPr bwMode="auto">
            <a:xfrm>
              <a:off x="6196" y="9208"/>
              <a:ext cx="0" cy="468"/>
            </a:xfrm>
            <a:prstGeom prst="line">
              <a:avLst/>
            </a:prstGeom>
            <a:noFill/>
            <a:ln w="28575">
              <a:solidFill>
                <a:srgbClr val="6600CC"/>
              </a:solidFill>
              <a:round/>
              <a:headEnd/>
              <a:tailEnd type="triangle" w="med" len="med"/>
            </a:ln>
          </p:spPr>
          <p:txBody>
            <a:bodyPr/>
            <a:lstStyle/>
            <a:p>
              <a:endParaRPr lang="en-US"/>
            </a:p>
          </p:txBody>
        </p:sp>
        <p:sp>
          <p:nvSpPr>
            <p:cNvPr id="38" name="Line 172"/>
            <p:cNvSpPr>
              <a:spLocks noChangeShapeType="1"/>
            </p:cNvSpPr>
            <p:nvPr/>
          </p:nvSpPr>
          <p:spPr bwMode="auto">
            <a:xfrm>
              <a:off x="2704" y="11548"/>
              <a:ext cx="0" cy="468"/>
            </a:xfrm>
            <a:prstGeom prst="line">
              <a:avLst/>
            </a:prstGeom>
            <a:noFill/>
            <a:ln w="28575">
              <a:solidFill>
                <a:srgbClr val="993300"/>
              </a:solidFill>
              <a:round/>
              <a:headEnd/>
              <a:tailEnd type="triangle" w="med" len="med"/>
            </a:ln>
          </p:spPr>
          <p:txBody>
            <a:bodyPr/>
            <a:lstStyle/>
            <a:p>
              <a:endParaRPr lang="en-US"/>
            </a:p>
          </p:txBody>
        </p:sp>
        <p:sp>
          <p:nvSpPr>
            <p:cNvPr id="39" name="Line 173"/>
            <p:cNvSpPr>
              <a:spLocks noChangeShapeType="1"/>
            </p:cNvSpPr>
            <p:nvPr/>
          </p:nvSpPr>
          <p:spPr bwMode="auto">
            <a:xfrm>
              <a:off x="9484" y="11572"/>
              <a:ext cx="0" cy="468"/>
            </a:xfrm>
            <a:prstGeom prst="line">
              <a:avLst/>
            </a:prstGeom>
            <a:noFill/>
            <a:ln w="28575">
              <a:solidFill>
                <a:srgbClr val="993300"/>
              </a:solidFill>
              <a:round/>
              <a:headEnd/>
              <a:tailEnd type="triangle" w="med" len="med"/>
            </a:ln>
          </p:spPr>
          <p:txBody>
            <a:bodyPr/>
            <a:lstStyle/>
            <a:p>
              <a:endParaRPr lang="en-US"/>
            </a:p>
          </p:txBody>
        </p:sp>
        <p:sp>
          <p:nvSpPr>
            <p:cNvPr id="40" name="Line 174"/>
            <p:cNvSpPr>
              <a:spLocks noChangeShapeType="1"/>
            </p:cNvSpPr>
            <p:nvPr/>
          </p:nvSpPr>
          <p:spPr bwMode="auto">
            <a:xfrm>
              <a:off x="6220" y="11560"/>
              <a:ext cx="0" cy="468"/>
            </a:xfrm>
            <a:prstGeom prst="line">
              <a:avLst/>
            </a:prstGeom>
            <a:noFill/>
            <a:ln w="28575">
              <a:solidFill>
                <a:srgbClr val="993300"/>
              </a:solidFill>
              <a:round/>
              <a:headEnd/>
              <a:tailEnd type="triangle" w="med" len="med"/>
            </a:ln>
          </p:spPr>
          <p:txBody>
            <a:bodyPr/>
            <a:lstStyle/>
            <a:p>
              <a:endParaRPr lang="en-US"/>
            </a:p>
          </p:txBody>
        </p:sp>
        <p:sp>
          <p:nvSpPr>
            <p:cNvPr id="41" name="Text Box 175"/>
            <p:cNvSpPr txBox="1">
              <a:spLocks noChangeArrowheads="1"/>
            </p:cNvSpPr>
            <p:nvPr/>
          </p:nvSpPr>
          <p:spPr bwMode="auto">
            <a:xfrm>
              <a:off x="3637" y="11708"/>
              <a:ext cx="1140" cy="640"/>
            </a:xfrm>
            <a:prstGeom prst="rect">
              <a:avLst/>
            </a:prstGeom>
            <a:noFill/>
            <a:ln w="9525">
              <a:noFill/>
              <a:miter lim="800000"/>
              <a:headEnd/>
              <a:tailEnd/>
            </a:ln>
          </p:spPr>
          <p:txBody>
            <a:bodyPr/>
            <a:lstStyle/>
            <a:p>
              <a:r>
                <a:rPr lang="en-US" sz="1000" b="1">
                  <a:solidFill>
                    <a:srgbClr val="000000"/>
                  </a:solidFill>
                  <a:latin typeface="Arial" charset="0"/>
                </a:rPr>
                <a:t>Farm the Land</a:t>
              </a:r>
              <a:endParaRPr lang="en-US" sz="1000">
                <a:solidFill>
                  <a:srgbClr val="000000"/>
                </a:solidFill>
              </a:endParaRPr>
            </a:p>
          </p:txBody>
        </p:sp>
        <p:grpSp>
          <p:nvGrpSpPr>
            <p:cNvPr id="42" name="Group 176"/>
            <p:cNvGrpSpPr>
              <a:grpSpLocks/>
            </p:cNvGrpSpPr>
            <p:nvPr/>
          </p:nvGrpSpPr>
          <p:grpSpPr bwMode="auto">
            <a:xfrm>
              <a:off x="3772" y="7541"/>
              <a:ext cx="4807" cy="1446"/>
              <a:chOff x="3772" y="7541"/>
              <a:chExt cx="4807" cy="1446"/>
            </a:xfrm>
          </p:grpSpPr>
          <p:pic>
            <p:nvPicPr>
              <p:cNvPr id="65" name="Picture 177" descr="nobleman3"/>
              <p:cNvPicPr>
                <a:picLocks noChangeAspect="1" noChangeArrowheads="1"/>
              </p:cNvPicPr>
              <p:nvPr/>
            </p:nvPicPr>
            <p:blipFill>
              <a:blip r:embed="rId11"/>
              <a:srcRect/>
              <a:stretch>
                <a:fillRect/>
              </a:stretch>
            </p:blipFill>
            <p:spPr bwMode="auto">
              <a:xfrm>
                <a:off x="5969" y="7547"/>
                <a:ext cx="962" cy="1440"/>
              </a:xfrm>
              <a:prstGeom prst="rect">
                <a:avLst/>
              </a:prstGeom>
              <a:noFill/>
              <a:ln w="9525">
                <a:noFill/>
                <a:miter lim="800000"/>
                <a:headEnd/>
                <a:tailEnd/>
              </a:ln>
            </p:spPr>
          </p:pic>
          <p:pic>
            <p:nvPicPr>
              <p:cNvPr id="66" name="Picture 178" descr="nobleman2"/>
              <p:cNvPicPr>
                <a:picLocks noChangeAspect="1" noChangeArrowheads="1"/>
              </p:cNvPicPr>
              <p:nvPr/>
            </p:nvPicPr>
            <p:blipFill>
              <a:blip r:embed="rId12"/>
              <a:srcRect/>
              <a:stretch>
                <a:fillRect/>
              </a:stretch>
            </p:blipFill>
            <p:spPr bwMode="auto">
              <a:xfrm>
                <a:off x="5315" y="7547"/>
                <a:ext cx="796" cy="1440"/>
              </a:xfrm>
              <a:prstGeom prst="rect">
                <a:avLst/>
              </a:prstGeom>
              <a:noFill/>
              <a:ln w="9525">
                <a:noFill/>
                <a:miter lim="800000"/>
                <a:headEnd/>
                <a:tailEnd/>
              </a:ln>
            </p:spPr>
          </p:pic>
          <p:pic>
            <p:nvPicPr>
              <p:cNvPr id="67" name="Picture 179" descr="nobleman4"/>
              <p:cNvPicPr>
                <a:picLocks noChangeAspect="1" noChangeArrowheads="1"/>
              </p:cNvPicPr>
              <p:nvPr/>
            </p:nvPicPr>
            <p:blipFill>
              <a:blip r:embed="rId13">
                <a:clrChange>
                  <a:clrFrom>
                    <a:srgbClr val="FFEFDE"/>
                  </a:clrFrom>
                  <a:clrTo>
                    <a:srgbClr val="FFEFDE">
                      <a:alpha val="0"/>
                    </a:srgbClr>
                  </a:clrTo>
                </a:clrChange>
              </a:blip>
              <a:srcRect/>
              <a:stretch>
                <a:fillRect/>
              </a:stretch>
            </p:blipFill>
            <p:spPr bwMode="auto">
              <a:xfrm>
                <a:off x="7684" y="7547"/>
                <a:ext cx="895" cy="1440"/>
              </a:xfrm>
              <a:prstGeom prst="rect">
                <a:avLst/>
              </a:prstGeom>
              <a:noFill/>
              <a:ln w="9525">
                <a:noFill/>
                <a:miter lim="800000"/>
                <a:headEnd/>
                <a:tailEnd/>
              </a:ln>
            </p:spPr>
          </p:pic>
          <p:pic>
            <p:nvPicPr>
              <p:cNvPr id="68" name="Picture 180" descr="nobleman5"/>
              <p:cNvPicPr>
                <a:picLocks noChangeAspect="1" noChangeArrowheads="1"/>
              </p:cNvPicPr>
              <p:nvPr/>
            </p:nvPicPr>
            <p:blipFill>
              <a:blip r:embed="rId14"/>
              <a:srcRect/>
              <a:stretch>
                <a:fillRect/>
              </a:stretch>
            </p:blipFill>
            <p:spPr bwMode="auto">
              <a:xfrm>
                <a:off x="3772" y="7547"/>
                <a:ext cx="1005" cy="1440"/>
              </a:xfrm>
              <a:prstGeom prst="rect">
                <a:avLst/>
              </a:prstGeom>
              <a:noFill/>
              <a:ln w="9525">
                <a:noFill/>
                <a:miter lim="800000"/>
                <a:headEnd/>
                <a:tailEnd/>
              </a:ln>
            </p:spPr>
          </p:pic>
          <p:pic>
            <p:nvPicPr>
              <p:cNvPr id="69" name="Picture 181" descr="bishop1"/>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789" y="7541"/>
                <a:ext cx="1037" cy="1446"/>
              </a:xfrm>
              <a:prstGeom prst="rect">
                <a:avLst/>
              </a:prstGeom>
              <a:noFill/>
              <a:ln w="9525">
                <a:noFill/>
                <a:miter lim="800000"/>
                <a:headEnd/>
                <a:tailEnd/>
              </a:ln>
            </p:spPr>
          </p:pic>
          <p:pic>
            <p:nvPicPr>
              <p:cNvPr id="70" name="Picture 182" descr="abbot1"/>
              <p:cNvPicPr>
                <a:picLocks noChangeAspect="1" noChangeArrowheads="1"/>
              </p:cNvPicPr>
              <p:nvPr/>
            </p:nvPicPr>
            <p:blipFill>
              <a:blip r:embed="rId16"/>
              <a:srcRect/>
              <a:stretch>
                <a:fillRect/>
              </a:stretch>
            </p:blipFill>
            <p:spPr bwMode="auto">
              <a:xfrm flipH="1">
                <a:off x="4636" y="7557"/>
                <a:ext cx="821" cy="1430"/>
              </a:xfrm>
              <a:prstGeom prst="rect">
                <a:avLst/>
              </a:prstGeom>
              <a:noFill/>
              <a:ln w="9525">
                <a:noFill/>
                <a:miter lim="800000"/>
                <a:headEnd/>
                <a:tailEnd/>
              </a:ln>
            </p:spPr>
          </p:pic>
        </p:grpSp>
        <p:grpSp>
          <p:nvGrpSpPr>
            <p:cNvPr id="43" name="Group 183"/>
            <p:cNvGrpSpPr>
              <a:grpSpLocks/>
            </p:cNvGrpSpPr>
            <p:nvPr/>
          </p:nvGrpSpPr>
          <p:grpSpPr bwMode="auto">
            <a:xfrm>
              <a:off x="1054" y="12218"/>
              <a:ext cx="10289" cy="1446"/>
              <a:chOff x="1054" y="12218"/>
              <a:chExt cx="10289" cy="1446"/>
            </a:xfrm>
          </p:grpSpPr>
          <p:pic>
            <p:nvPicPr>
              <p:cNvPr id="53" name="Picture 184" descr="peasant1"/>
              <p:cNvPicPr>
                <a:picLocks noChangeAspect="1" noChangeArrowheads="1"/>
              </p:cNvPicPr>
              <p:nvPr/>
            </p:nvPicPr>
            <p:blipFill>
              <a:blip r:embed="rId17"/>
              <a:srcRect/>
              <a:stretch>
                <a:fillRect/>
              </a:stretch>
            </p:blipFill>
            <p:spPr bwMode="auto">
              <a:xfrm>
                <a:off x="5484" y="12220"/>
                <a:ext cx="1123" cy="1444"/>
              </a:xfrm>
              <a:prstGeom prst="rect">
                <a:avLst/>
              </a:prstGeom>
              <a:noFill/>
              <a:ln w="9525">
                <a:noFill/>
                <a:miter lim="800000"/>
                <a:headEnd/>
                <a:tailEnd/>
              </a:ln>
            </p:spPr>
          </p:pic>
          <p:pic>
            <p:nvPicPr>
              <p:cNvPr id="54" name="Picture 185" descr="peasant 2"/>
              <p:cNvPicPr>
                <a:picLocks noChangeAspect="1" noChangeArrowheads="1"/>
              </p:cNvPicPr>
              <p:nvPr/>
            </p:nvPicPr>
            <p:blipFill>
              <a:blip r:embed="rId18"/>
              <a:srcRect/>
              <a:stretch>
                <a:fillRect/>
              </a:stretch>
            </p:blipFill>
            <p:spPr bwMode="auto">
              <a:xfrm>
                <a:off x="6441" y="12219"/>
                <a:ext cx="864" cy="1445"/>
              </a:xfrm>
              <a:prstGeom prst="rect">
                <a:avLst/>
              </a:prstGeom>
              <a:noFill/>
              <a:ln w="9525">
                <a:noFill/>
                <a:miter lim="800000"/>
                <a:headEnd/>
                <a:tailEnd/>
              </a:ln>
            </p:spPr>
          </p:pic>
          <p:pic>
            <p:nvPicPr>
              <p:cNvPr id="55" name="Picture 186" descr="peasant3"/>
              <p:cNvPicPr>
                <a:picLocks noChangeAspect="1" noChangeArrowheads="1"/>
              </p:cNvPicPr>
              <p:nvPr/>
            </p:nvPicPr>
            <p:blipFill>
              <a:blip r:embed="rId19"/>
              <a:srcRect/>
              <a:stretch>
                <a:fillRect/>
              </a:stretch>
            </p:blipFill>
            <p:spPr bwMode="auto">
              <a:xfrm>
                <a:off x="2107" y="12222"/>
                <a:ext cx="1267" cy="1442"/>
              </a:xfrm>
              <a:prstGeom prst="rect">
                <a:avLst/>
              </a:prstGeom>
              <a:noFill/>
              <a:ln w="9525">
                <a:noFill/>
                <a:miter lim="800000"/>
                <a:headEnd/>
                <a:tailEnd/>
              </a:ln>
            </p:spPr>
          </p:pic>
          <p:pic>
            <p:nvPicPr>
              <p:cNvPr id="56" name="Picture 187" descr="peasant4"/>
              <p:cNvPicPr>
                <a:picLocks noChangeAspect="1" noChangeArrowheads="1"/>
              </p:cNvPicPr>
              <p:nvPr/>
            </p:nvPicPr>
            <p:blipFill>
              <a:blip r:embed="rId20"/>
              <a:srcRect/>
              <a:stretch>
                <a:fillRect/>
              </a:stretch>
            </p:blipFill>
            <p:spPr bwMode="auto">
              <a:xfrm>
                <a:off x="10162" y="12218"/>
                <a:ext cx="1181" cy="1446"/>
              </a:xfrm>
              <a:prstGeom prst="rect">
                <a:avLst/>
              </a:prstGeom>
              <a:noFill/>
              <a:ln w="9525">
                <a:noFill/>
                <a:miter lim="800000"/>
                <a:headEnd/>
                <a:tailEnd/>
              </a:ln>
            </p:spPr>
          </p:pic>
          <p:pic>
            <p:nvPicPr>
              <p:cNvPr id="57" name="Picture 188" descr="peasant5"/>
              <p:cNvPicPr>
                <a:picLocks noChangeAspect="1" noChangeArrowheads="1"/>
              </p:cNvPicPr>
              <p:nvPr/>
            </p:nvPicPr>
            <p:blipFill>
              <a:blip r:embed="rId21"/>
              <a:srcRect/>
              <a:stretch>
                <a:fillRect/>
              </a:stretch>
            </p:blipFill>
            <p:spPr bwMode="auto">
              <a:xfrm>
                <a:off x="1054" y="12368"/>
                <a:ext cx="1166" cy="1296"/>
              </a:xfrm>
              <a:prstGeom prst="rect">
                <a:avLst/>
              </a:prstGeom>
              <a:noFill/>
              <a:ln w="9525">
                <a:noFill/>
                <a:miter lim="800000"/>
                <a:headEnd/>
                <a:tailEnd/>
              </a:ln>
            </p:spPr>
          </p:pic>
          <p:pic>
            <p:nvPicPr>
              <p:cNvPr id="58" name="Picture 189" descr="peasant6"/>
              <p:cNvPicPr>
                <a:picLocks noChangeAspect="1" noChangeArrowheads="1"/>
              </p:cNvPicPr>
              <p:nvPr/>
            </p:nvPicPr>
            <p:blipFill>
              <a:blip r:embed="rId22"/>
              <a:srcRect/>
              <a:stretch>
                <a:fillRect/>
              </a:stretch>
            </p:blipFill>
            <p:spPr bwMode="auto">
              <a:xfrm>
                <a:off x="3188" y="12218"/>
                <a:ext cx="1138" cy="1446"/>
              </a:xfrm>
              <a:prstGeom prst="rect">
                <a:avLst/>
              </a:prstGeom>
              <a:noFill/>
              <a:ln w="9525">
                <a:noFill/>
                <a:miter lim="800000"/>
                <a:headEnd/>
                <a:tailEnd/>
              </a:ln>
            </p:spPr>
          </p:pic>
          <p:pic>
            <p:nvPicPr>
              <p:cNvPr id="59" name="Picture 190" descr="peasant7"/>
              <p:cNvPicPr>
                <a:picLocks noChangeAspect="1" noChangeArrowheads="1"/>
              </p:cNvPicPr>
              <p:nvPr/>
            </p:nvPicPr>
            <p:blipFill>
              <a:blip r:embed="rId23"/>
              <a:srcRect/>
              <a:stretch>
                <a:fillRect/>
              </a:stretch>
            </p:blipFill>
            <p:spPr bwMode="auto">
              <a:xfrm>
                <a:off x="8673" y="12219"/>
                <a:ext cx="907" cy="1445"/>
              </a:xfrm>
              <a:prstGeom prst="rect">
                <a:avLst/>
              </a:prstGeom>
              <a:noFill/>
              <a:ln w="9525">
                <a:noFill/>
                <a:miter lim="800000"/>
                <a:headEnd/>
                <a:tailEnd/>
              </a:ln>
            </p:spPr>
          </p:pic>
          <p:pic>
            <p:nvPicPr>
              <p:cNvPr id="60" name="Picture 191" descr="peasant8"/>
              <p:cNvPicPr>
                <a:picLocks noChangeAspect="1" noChangeArrowheads="1"/>
              </p:cNvPicPr>
              <p:nvPr/>
            </p:nvPicPr>
            <p:blipFill>
              <a:blip r:embed="rId24"/>
              <a:srcRect/>
              <a:stretch>
                <a:fillRect/>
              </a:stretch>
            </p:blipFill>
            <p:spPr bwMode="auto">
              <a:xfrm>
                <a:off x="7111" y="12231"/>
                <a:ext cx="1051" cy="1433"/>
              </a:xfrm>
              <a:prstGeom prst="rect">
                <a:avLst/>
              </a:prstGeom>
              <a:noFill/>
              <a:ln w="9525">
                <a:noFill/>
                <a:miter lim="800000"/>
                <a:headEnd/>
                <a:tailEnd/>
              </a:ln>
            </p:spPr>
          </p:pic>
          <p:pic>
            <p:nvPicPr>
              <p:cNvPr id="61" name="Picture 192" descr="peasant9"/>
              <p:cNvPicPr>
                <a:picLocks noChangeAspect="1" noChangeArrowheads="1"/>
              </p:cNvPicPr>
              <p:nvPr/>
            </p:nvPicPr>
            <p:blipFill>
              <a:blip r:embed="rId25"/>
              <a:srcRect/>
              <a:stretch>
                <a:fillRect/>
              </a:stretch>
            </p:blipFill>
            <p:spPr bwMode="auto">
              <a:xfrm>
                <a:off x="4765" y="12224"/>
                <a:ext cx="850" cy="1440"/>
              </a:xfrm>
              <a:prstGeom prst="rect">
                <a:avLst/>
              </a:prstGeom>
              <a:noFill/>
              <a:ln w="9525">
                <a:noFill/>
                <a:miter lim="800000"/>
                <a:headEnd/>
                <a:tailEnd/>
              </a:ln>
            </p:spPr>
          </p:pic>
          <p:pic>
            <p:nvPicPr>
              <p:cNvPr id="62" name="Picture 193" descr="peasant10"/>
              <p:cNvPicPr>
                <a:picLocks noChangeAspect="1" noChangeArrowheads="1"/>
              </p:cNvPicPr>
              <p:nvPr/>
            </p:nvPicPr>
            <p:blipFill>
              <a:blip r:embed="rId26"/>
              <a:srcRect/>
              <a:stretch>
                <a:fillRect/>
              </a:stretch>
            </p:blipFill>
            <p:spPr bwMode="auto">
              <a:xfrm>
                <a:off x="9448" y="12220"/>
                <a:ext cx="792" cy="1444"/>
              </a:xfrm>
              <a:prstGeom prst="rect">
                <a:avLst/>
              </a:prstGeom>
              <a:noFill/>
              <a:ln w="9525">
                <a:noFill/>
                <a:miter lim="800000"/>
                <a:headEnd/>
                <a:tailEnd/>
              </a:ln>
            </p:spPr>
          </p:pic>
          <p:pic>
            <p:nvPicPr>
              <p:cNvPr id="63" name="Picture 194" descr="peasant11"/>
              <p:cNvPicPr>
                <a:picLocks noChangeAspect="1" noChangeArrowheads="1"/>
              </p:cNvPicPr>
              <p:nvPr/>
            </p:nvPicPr>
            <p:blipFill>
              <a:blip r:embed="rId27"/>
              <a:srcRect/>
              <a:stretch>
                <a:fillRect/>
              </a:stretch>
            </p:blipFill>
            <p:spPr bwMode="auto">
              <a:xfrm>
                <a:off x="4069" y="12222"/>
                <a:ext cx="936" cy="1442"/>
              </a:xfrm>
              <a:prstGeom prst="rect">
                <a:avLst/>
              </a:prstGeom>
              <a:noFill/>
              <a:ln w="9525">
                <a:noFill/>
                <a:miter lim="800000"/>
                <a:headEnd/>
                <a:tailEnd/>
              </a:ln>
            </p:spPr>
          </p:pic>
          <p:pic>
            <p:nvPicPr>
              <p:cNvPr id="64" name="Picture 195" descr="abbot2"/>
              <p:cNvPicPr>
                <a:picLocks noChangeAspect="1" noChangeArrowheads="1"/>
              </p:cNvPicPr>
              <p:nvPr/>
            </p:nvPicPr>
            <p:blipFill>
              <a:blip r:embed="rId28"/>
              <a:srcRect/>
              <a:stretch>
                <a:fillRect/>
              </a:stretch>
            </p:blipFill>
            <p:spPr bwMode="auto">
              <a:xfrm flipH="1">
                <a:off x="8192" y="12218"/>
                <a:ext cx="461" cy="1446"/>
              </a:xfrm>
              <a:prstGeom prst="rect">
                <a:avLst/>
              </a:prstGeom>
              <a:noFill/>
              <a:ln w="9525">
                <a:noFill/>
                <a:miter lim="800000"/>
                <a:headEnd/>
                <a:tailEnd/>
              </a:ln>
            </p:spPr>
          </p:pic>
        </p:grpSp>
        <p:sp>
          <p:nvSpPr>
            <p:cNvPr id="44" name="Line 196"/>
            <p:cNvSpPr>
              <a:spLocks noChangeShapeType="1"/>
            </p:cNvSpPr>
            <p:nvPr/>
          </p:nvSpPr>
          <p:spPr bwMode="auto">
            <a:xfrm flipV="1">
              <a:off x="5063" y="8970"/>
              <a:ext cx="0" cy="492"/>
            </a:xfrm>
            <a:prstGeom prst="line">
              <a:avLst/>
            </a:prstGeom>
            <a:noFill/>
            <a:ln w="28575">
              <a:solidFill>
                <a:srgbClr val="993300"/>
              </a:solidFill>
              <a:round/>
              <a:headEnd/>
              <a:tailEnd type="triangle" w="med" len="med"/>
            </a:ln>
          </p:spPr>
          <p:txBody>
            <a:bodyPr/>
            <a:lstStyle/>
            <a:p>
              <a:endParaRPr lang="en-US"/>
            </a:p>
          </p:txBody>
        </p:sp>
        <p:sp>
          <p:nvSpPr>
            <p:cNvPr id="45" name="Text Box 197"/>
            <p:cNvSpPr txBox="1">
              <a:spLocks noChangeArrowheads="1"/>
            </p:cNvSpPr>
            <p:nvPr/>
          </p:nvSpPr>
          <p:spPr bwMode="auto">
            <a:xfrm>
              <a:off x="4537" y="9393"/>
              <a:ext cx="1142" cy="421"/>
            </a:xfrm>
            <a:prstGeom prst="rect">
              <a:avLst/>
            </a:prstGeom>
            <a:noFill/>
            <a:ln w="9525">
              <a:noFill/>
              <a:miter lim="800000"/>
              <a:headEnd/>
              <a:tailEnd/>
            </a:ln>
          </p:spPr>
          <p:txBody>
            <a:bodyPr/>
            <a:lstStyle/>
            <a:p>
              <a:pPr algn="l"/>
              <a:r>
                <a:rPr lang="en-US" sz="1000" b="1">
                  <a:solidFill>
                    <a:srgbClr val="993300"/>
                  </a:solidFill>
                  <a:latin typeface="Arial" charset="0"/>
                </a:rPr>
                <a:t>Homage</a:t>
              </a:r>
            </a:p>
            <a:p>
              <a:endParaRPr lang="en-US" sz="1000"/>
            </a:p>
          </p:txBody>
        </p:sp>
        <p:sp>
          <p:nvSpPr>
            <p:cNvPr id="46" name="Text Box 198"/>
            <p:cNvSpPr txBox="1">
              <a:spLocks noChangeArrowheads="1"/>
            </p:cNvSpPr>
            <p:nvPr/>
          </p:nvSpPr>
          <p:spPr bwMode="auto">
            <a:xfrm>
              <a:off x="6340" y="9392"/>
              <a:ext cx="1827" cy="350"/>
            </a:xfrm>
            <a:prstGeom prst="rect">
              <a:avLst/>
            </a:prstGeom>
            <a:noFill/>
            <a:ln w="9525">
              <a:noFill/>
              <a:miter lim="800000"/>
              <a:headEnd/>
              <a:tailEnd/>
            </a:ln>
          </p:spPr>
          <p:txBody>
            <a:bodyPr/>
            <a:lstStyle/>
            <a:p>
              <a:pPr algn="l"/>
              <a:r>
                <a:rPr lang="en-US" sz="1000" b="1">
                  <a:solidFill>
                    <a:srgbClr val="993300"/>
                  </a:solidFill>
                  <a:latin typeface="Arial" charset="0"/>
                </a:rPr>
                <a:t>Military Service</a:t>
              </a:r>
              <a:endParaRPr lang="en-US" sz="1000"/>
            </a:p>
          </p:txBody>
        </p:sp>
        <p:sp>
          <p:nvSpPr>
            <p:cNvPr id="47" name="Line 199"/>
            <p:cNvSpPr>
              <a:spLocks noChangeShapeType="1"/>
            </p:cNvSpPr>
            <p:nvPr/>
          </p:nvSpPr>
          <p:spPr bwMode="auto">
            <a:xfrm flipV="1">
              <a:off x="7253" y="8962"/>
              <a:ext cx="0" cy="492"/>
            </a:xfrm>
            <a:prstGeom prst="line">
              <a:avLst/>
            </a:prstGeom>
            <a:noFill/>
            <a:ln w="28575">
              <a:solidFill>
                <a:srgbClr val="993300"/>
              </a:solidFill>
              <a:round/>
              <a:headEnd/>
              <a:tailEnd type="triangle" w="med" len="med"/>
            </a:ln>
          </p:spPr>
          <p:txBody>
            <a:bodyPr/>
            <a:lstStyle/>
            <a:p>
              <a:endParaRPr lang="en-US"/>
            </a:p>
          </p:txBody>
        </p:sp>
        <p:sp>
          <p:nvSpPr>
            <p:cNvPr id="48" name="Line 200"/>
            <p:cNvSpPr>
              <a:spLocks noChangeShapeType="1"/>
            </p:cNvSpPr>
            <p:nvPr/>
          </p:nvSpPr>
          <p:spPr bwMode="auto">
            <a:xfrm flipV="1">
              <a:off x="7246" y="6567"/>
              <a:ext cx="0" cy="492"/>
            </a:xfrm>
            <a:prstGeom prst="line">
              <a:avLst/>
            </a:prstGeom>
            <a:noFill/>
            <a:ln w="28575">
              <a:solidFill>
                <a:srgbClr val="6600CC"/>
              </a:solidFill>
              <a:round/>
              <a:headEnd/>
              <a:tailEnd type="triangle" w="med" len="med"/>
            </a:ln>
          </p:spPr>
          <p:txBody>
            <a:bodyPr/>
            <a:lstStyle/>
            <a:p>
              <a:endParaRPr lang="en-US"/>
            </a:p>
          </p:txBody>
        </p:sp>
        <p:sp>
          <p:nvSpPr>
            <p:cNvPr id="49" name="Line 201"/>
            <p:cNvSpPr>
              <a:spLocks noChangeShapeType="1"/>
            </p:cNvSpPr>
            <p:nvPr/>
          </p:nvSpPr>
          <p:spPr bwMode="auto">
            <a:xfrm flipV="1">
              <a:off x="5116" y="6561"/>
              <a:ext cx="0" cy="492"/>
            </a:xfrm>
            <a:prstGeom prst="line">
              <a:avLst/>
            </a:prstGeom>
            <a:noFill/>
            <a:ln w="28575">
              <a:solidFill>
                <a:srgbClr val="6600CC"/>
              </a:solidFill>
              <a:round/>
              <a:headEnd/>
              <a:tailEnd type="triangle" w="med" len="med"/>
            </a:ln>
          </p:spPr>
          <p:txBody>
            <a:bodyPr/>
            <a:lstStyle/>
            <a:p>
              <a:endParaRPr lang="en-US"/>
            </a:p>
          </p:txBody>
        </p:sp>
        <p:sp>
          <p:nvSpPr>
            <p:cNvPr id="50" name="Text Box 202"/>
            <p:cNvSpPr txBox="1">
              <a:spLocks noChangeArrowheads="1"/>
            </p:cNvSpPr>
            <p:nvPr/>
          </p:nvSpPr>
          <p:spPr bwMode="auto">
            <a:xfrm>
              <a:off x="4599" y="6991"/>
              <a:ext cx="1074" cy="406"/>
            </a:xfrm>
            <a:prstGeom prst="rect">
              <a:avLst/>
            </a:prstGeom>
            <a:noFill/>
            <a:ln w="9525">
              <a:noFill/>
              <a:miter lim="800000"/>
              <a:headEnd/>
              <a:tailEnd/>
            </a:ln>
          </p:spPr>
          <p:txBody>
            <a:bodyPr/>
            <a:lstStyle/>
            <a:p>
              <a:pPr algn="l"/>
              <a:r>
                <a:rPr lang="en-US" sz="1000" b="1">
                  <a:solidFill>
                    <a:srgbClr val="6600CC"/>
                  </a:solidFill>
                  <a:latin typeface="Arial" charset="0"/>
                </a:rPr>
                <a:t>Loyalty</a:t>
              </a:r>
            </a:p>
            <a:p>
              <a:endParaRPr lang="en-US" sz="1000"/>
            </a:p>
          </p:txBody>
        </p:sp>
        <p:sp>
          <p:nvSpPr>
            <p:cNvPr id="51" name="Line 203"/>
            <p:cNvSpPr>
              <a:spLocks noChangeShapeType="1"/>
            </p:cNvSpPr>
            <p:nvPr/>
          </p:nvSpPr>
          <p:spPr bwMode="auto">
            <a:xfrm flipV="1">
              <a:off x="4232" y="11300"/>
              <a:ext cx="0" cy="492"/>
            </a:xfrm>
            <a:prstGeom prst="line">
              <a:avLst/>
            </a:prstGeom>
            <a:noFill/>
            <a:ln w="28575">
              <a:solidFill>
                <a:srgbClr val="000000"/>
              </a:solidFill>
              <a:round/>
              <a:headEnd/>
              <a:tailEnd type="triangle" w="med" len="med"/>
            </a:ln>
          </p:spPr>
          <p:txBody>
            <a:bodyPr/>
            <a:lstStyle/>
            <a:p>
              <a:endParaRPr lang="en-US"/>
            </a:p>
          </p:txBody>
        </p:sp>
        <p:sp>
          <p:nvSpPr>
            <p:cNvPr id="52" name="Line 204"/>
            <p:cNvSpPr>
              <a:spLocks noChangeShapeType="1"/>
            </p:cNvSpPr>
            <p:nvPr/>
          </p:nvSpPr>
          <p:spPr bwMode="auto">
            <a:xfrm flipV="1">
              <a:off x="7967" y="11240"/>
              <a:ext cx="0" cy="492"/>
            </a:xfrm>
            <a:prstGeom prst="line">
              <a:avLst/>
            </a:prstGeom>
            <a:noFill/>
            <a:ln w="28575">
              <a:solidFill>
                <a:srgbClr val="00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4038600" cy="1219200"/>
          </a:xfrm>
        </p:spPr>
        <p:txBody>
          <a:bodyPr/>
          <a:lstStyle/>
          <a:p>
            <a:r>
              <a:rPr lang="en-US" sz="5400"/>
              <a:t>Chivalry </a:t>
            </a:r>
          </a:p>
        </p:txBody>
      </p:sp>
      <p:pic>
        <p:nvPicPr>
          <p:cNvPr id="11275" name="Picture 11" descr="http://wwnorton.com/nael/images/middle/frenar.jpg"/>
          <p:cNvPicPr>
            <a:picLocks noGrp="1" noChangeAspect="1" noChangeArrowheads="1"/>
          </p:cNvPicPr>
          <p:nvPr>
            <p:ph type="clipArt" sz="half" idx="1"/>
          </p:nvPr>
        </p:nvPicPr>
        <p:blipFill>
          <a:blip r:embed="rId3" cstate="print"/>
          <a:srcRect/>
          <a:stretch>
            <a:fillRect/>
          </a:stretch>
        </p:blipFill>
        <p:spPr>
          <a:xfrm>
            <a:off x="228600" y="1752600"/>
            <a:ext cx="4343400" cy="4800600"/>
          </a:xfrm>
          <a:noFill/>
          <a:ln/>
        </p:spPr>
      </p:pic>
      <p:sp>
        <p:nvSpPr>
          <p:cNvPr id="11268" name="Rectangle 4"/>
          <p:cNvSpPr>
            <a:spLocks noGrp="1" noChangeArrowheads="1"/>
          </p:cNvSpPr>
          <p:nvPr>
            <p:ph type="body" sz="half" idx="2"/>
          </p:nvPr>
        </p:nvSpPr>
        <p:spPr>
          <a:xfrm>
            <a:off x="4648200" y="304800"/>
            <a:ext cx="4191000" cy="6172200"/>
          </a:xfrm>
        </p:spPr>
        <p:txBody>
          <a:bodyPr/>
          <a:lstStyle/>
          <a:p>
            <a:r>
              <a:rPr lang="en-US" sz="2400"/>
              <a:t>A product of feudalism, </a:t>
            </a:r>
            <a:r>
              <a:rPr lang="en-US" sz="2400" b="1"/>
              <a:t>chivalry was an idealized system of manners and morals</a:t>
            </a:r>
          </a:p>
          <a:p>
            <a:pPr lvl="1"/>
            <a:r>
              <a:rPr lang="en-US" sz="2000"/>
              <a:t>Restricted to nobility</a:t>
            </a:r>
          </a:p>
          <a:p>
            <a:r>
              <a:rPr lang="en-US" sz="2400"/>
              <a:t>The Medieval knight was bound to the chivalric code </a:t>
            </a:r>
            <a:r>
              <a:rPr lang="en-US" sz="2400" b="1"/>
              <a:t>to be loyal to…</a:t>
            </a:r>
          </a:p>
          <a:p>
            <a:pPr lvl="1"/>
            <a:r>
              <a:rPr lang="en-US" sz="2000" b="1"/>
              <a:t>God</a:t>
            </a:r>
          </a:p>
          <a:p>
            <a:pPr lvl="1"/>
            <a:r>
              <a:rPr lang="en-US" sz="2000" b="1"/>
              <a:t>his lord</a:t>
            </a:r>
          </a:p>
          <a:p>
            <a:pPr lvl="1"/>
            <a:r>
              <a:rPr lang="en-US" sz="2000" b="1"/>
              <a:t>his lady</a:t>
            </a:r>
          </a:p>
          <a:p>
            <a:r>
              <a:rPr lang="en-US" sz="2400"/>
              <a:t>Chivalric ideals include...</a:t>
            </a:r>
          </a:p>
          <a:p>
            <a:pPr lvl="1"/>
            <a:r>
              <a:rPr lang="en-US" sz="2000"/>
              <a:t>benevolence</a:t>
            </a:r>
          </a:p>
          <a:p>
            <a:pPr lvl="1"/>
            <a:r>
              <a:rPr lang="en-US" sz="2000"/>
              <a:t>brotherly love</a:t>
            </a:r>
          </a:p>
          <a:p>
            <a:pPr lvl="1"/>
            <a:r>
              <a:rPr lang="en-US" sz="2000"/>
              <a:t>politeness</a:t>
            </a:r>
          </a:p>
          <a:p>
            <a:pPr lvl="2"/>
            <a:r>
              <a:rPr lang="en-US" sz="1800" i="1"/>
              <a:t>Sir Gawain</a:t>
            </a:r>
            <a:r>
              <a:rPr lang="en-US" sz="1800"/>
              <a:t> is an example </a:t>
            </a:r>
            <a:endParaRPr lang="en-US" sz="1800" i="1"/>
          </a:p>
        </p:txBody>
      </p:sp>
      <p:sp>
        <p:nvSpPr>
          <p:cNvPr id="11272" name="Rectangle 8"/>
          <p:cNvSpPr>
            <a:spLocks noChangeArrowheads="1"/>
          </p:cNvSpPr>
          <p:nvPr/>
        </p:nvSpPr>
        <p:spPr bwMode="auto">
          <a:xfrm>
            <a:off x="-1025525" y="668338"/>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68">
                                            <p:txEl>
                                              <p:pRg st="0" end="0"/>
                                            </p:txEl>
                                          </p:spTgt>
                                        </p:tgtEl>
                                        <p:attrNameLst>
                                          <p:attrName>style.visibility</p:attrName>
                                        </p:attrNameLst>
                                      </p:cBhvr>
                                      <p:to>
                                        <p:strVal val="visible"/>
                                      </p:to>
                                    </p:set>
                                    <p:anim calcmode="lin" valueType="num">
                                      <p:cBhvr additive="base">
                                        <p:cTn id="11"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8">
                                            <p:txEl>
                                              <p:pRg st="1" end="1"/>
                                            </p:txEl>
                                          </p:spTgt>
                                        </p:tgtEl>
                                        <p:attrNameLst>
                                          <p:attrName>style.visibility</p:attrName>
                                        </p:attrNameLst>
                                      </p:cBhvr>
                                      <p:to>
                                        <p:strVal val="visible"/>
                                      </p:to>
                                    </p:set>
                                    <p:anim calcmode="lin" valueType="num">
                                      <p:cBhvr additive="base">
                                        <p:cTn id="15"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 calcmode="lin" valueType="num">
                                      <p:cBhvr additive="base">
                                        <p:cTn id="21"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68">
                                            <p:txEl>
                                              <p:pRg st="4" end="4"/>
                                            </p:txEl>
                                          </p:spTgt>
                                        </p:tgtEl>
                                        <p:attrNameLst>
                                          <p:attrName>style.visibility</p:attrName>
                                        </p:attrNameLst>
                                      </p:cBhvr>
                                      <p:to>
                                        <p:strVal val="visible"/>
                                      </p:to>
                                    </p:set>
                                    <p:anim calcmode="lin" valueType="num">
                                      <p:cBhvr additive="base">
                                        <p:cTn id="29"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268">
                                            <p:txEl>
                                              <p:pRg st="5" end="5"/>
                                            </p:txEl>
                                          </p:spTgt>
                                        </p:tgtEl>
                                        <p:attrNameLst>
                                          <p:attrName>style.visibility</p:attrName>
                                        </p:attrNameLst>
                                      </p:cBhvr>
                                      <p:to>
                                        <p:strVal val="visible"/>
                                      </p:to>
                                    </p:set>
                                    <p:anim calcmode="lin" valueType="num">
                                      <p:cBhvr additive="base">
                                        <p:cTn id="33"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268">
                                            <p:txEl>
                                              <p:pRg st="6" end="6"/>
                                            </p:txEl>
                                          </p:spTgt>
                                        </p:tgtEl>
                                        <p:attrNameLst>
                                          <p:attrName>style.visibility</p:attrName>
                                        </p:attrNameLst>
                                      </p:cBhvr>
                                      <p:to>
                                        <p:strVal val="visible"/>
                                      </p:to>
                                    </p:set>
                                    <p:anim calcmode="lin" valueType="num">
                                      <p:cBhvr additive="base">
                                        <p:cTn id="39"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8">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268">
                                            <p:txEl>
                                              <p:pRg st="7" end="7"/>
                                            </p:txEl>
                                          </p:spTgt>
                                        </p:tgtEl>
                                        <p:attrNameLst>
                                          <p:attrName>style.visibility</p:attrName>
                                        </p:attrNameLst>
                                      </p:cBhvr>
                                      <p:to>
                                        <p:strVal val="visible"/>
                                      </p:to>
                                    </p:set>
                                    <p:anim calcmode="lin" valueType="num">
                                      <p:cBhvr additive="base">
                                        <p:cTn id="43"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8">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268">
                                            <p:txEl>
                                              <p:pRg st="8" end="8"/>
                                            </p:txEl>
                                          </p:spTgt>
                                        </p:tgtEl>
                                        <p:attrNameLst>
                                          <p:attrName>style.visibility</p:attrName>
                                        </p:attrNameLst>
                                      </p:cBhvr>
                                      <p:to>
                                        <p:strVal val="visible"/>
                                      </p:to>
                                    </p:set>
                                    <p:anim calcmode="lin" valueType="num">
                                      <p:cBhvr additive="base">
                                        <p:cTn id="47" dur="500" fill="hold"/>
                                        <p:tgtEl>
                                          <p:spTgt spid="1126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68">
                                            <p:txEl>
                                              <p:pRg st="9" end="9"/>
                                            </p:txEl>
                                          </p:spTgt>
                                        </p:tgtEl>
                                        <p:attrNameLst>
                                          <p:attrName>style.visibility</p:attrName>
                                        </p:attrNameLst>
                                      </p:cBhvr>
                                      <p:to>
                                        <p:strVal val="visible"/>
                                      </p:to>
                                    </p:set>
                                    <p:anim calcmode="lin" valueType="num">
                                      <p:cBhvr additive="base">
                                        <p:cTn id="51" dur="500" fill="hold"/>
                                        <p:tgtEl>
                                          <p:spTgt spid="1126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8">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268">
                                            <p:txEl>
                                              <p:pRg st="10" end="10"/>
                                            </p:txEl>
                                          </p:spTgt>
                                        </p:tgtEl>
                                        <p:attrNameLst>
                                          <p:attrName>style.visibility</p:attrName>
                                        </p:attrNameLst>
                                      </p:cBhvr>
                                      <p:to>
                                        <p:strVal val="visible"/>
                                      </p:to>
                                    </p:set>
                                    <p:anim calcmode="lin" valueType="num">
                                      <p:cBhvr additive="base">
                                        <p:cTn id="55" dur="500" fill="hold"/>
                                        <p:tgtEl>
                                          <p:spTgt spid="11268">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smtClean="0"/>
              <a:t>The Church’s precepts (foundational teachings)</a:t>
            </a:r>
            <a:endParaRPr lang="en-US" dirty="0"/>
          </a:p>
        </p:txBody>
      </p:sp>
      <p:sp>
        <p:nvSpPr>
          <p:cNvPr id="3" name="Content Placeholder 2"/>
          <p:cNvSpPr>
            <a:spLocks noGrp="1"/>
          </p:cNvSpPr>
          <p:nvPr>
            <p:ph sz="half" idx="1"/>
          </p:nvPr>
        </p:nvSpPr>
        <p:spPr>
          <a:xfrm>
            <a:off x="1143000" y="1524000"/>
            <a:ext cx="3543300" cy="4602163"/>
          </a:xfrm>
        </p:spPr>
        <p:txBody>
          <a:bodyPr/>
          <a:lstStyle/>
          <a:p>
            <a:pPr marL="457200" lvl="1" indent="0">
              <a:buNone/>
            </a:pPr>
            <a:r>
              <a:rPr lang="en-US" sz="3200" u="sng" dirty="0" smtClean="0"/>
              <a:t>7 </a:t>
            </a:r>
            <a:r>
              <a:rPr lang="en-US" sz="3200" u="sng" dirty="0"/>
              <a:t>Deadly Sins</a:t>
            </a:r>
          </a:p>
          <a:p>
            <a:pPr lvl="2"/>
            <a:r>
              <a:rPr lang="en-US" sz="2800" i="1" dirty="0"/>
              <a:t>Lust</a:t>
            </a:r>
          </a:p>
          <a:p>
            <a:pPr lvl="2"/>
            <a:r>
              <a:rPr lang="en-US" sz="2800" i="1" dirty="0"/>
              <a:t>Gluttony </a:t>
            </a:r>
            <a:endParaRPr lang="en-US" sz="2800" i="1" dirty="0" smtClean="0"/>
          </a:p>
          <a:p>
            <a:pPr lvl="2"/>
            <a:r>
              <a:rPr lang="en-US" sz="2800" i="1" dirty="0"/>
              <a:t>Greed </a:t>
            </a:r>
            <a:endParaRPr lang="en-US" sz="2800" i="1" dirty="0" smtClean="0"/>
          </a:p>
          <a:p>
            <a:pPr lvl="2"/>
            <a:r>
              <a:rPr lang="en-US" sz="2800" i="1" dirty="0"/>
              <a:t>Sloth </a:t>
            </a:r>
            <a:endParaRPr lang="en-US" sz="2800" i="1" dirty="0" smtClean="0"/>
          </a:p>
          <a:p>
            <a:pPr lvl="2"/>
            <a:r>
              <a:rPr lang="en-US" sz="2800" i="1" dirty="0"/>
              <a:t>Envy</a:t>
            </a:r>
          </a:p>
          <a:p>
            <a:pPr lvl="2"/>
            <a:r>
              <a:rPr lang="en-US" sz="2800" i="1" dirty="0" smtClean="0"/>
              <a:t>Wrath</a:t>
            </a:r>
            <a:endParaRPr lang="en-US" sz="2800" i="1" dirty="0"/>
          </a:p>
          <a:p>
            <a:pPr lvl="2"/>
            <a:r>
              <a:rPr lang="en-US" sz="2800" i="1" dirty="0" smtClean="0"/>
              <a:t>Pride</a:t>
            </a:r>
            <a:endParaRPr lang="en-US" sz="2800" i="1" dirty="0"/>
          </a:p>
          <a:p>
            <a:pPr marL="914400" lvl="2" indent="0">
              <a:buNone/>
            </a:pPr>
            <a:endParaRPr lang="en-US" sz="2800" i="1" dirty="0"/>
          </a:p>
          <a:p>
            <a:pPr marL="0" indent="0">
              <a:buNone/>
            </a:pPr>
            <a:endParaRPr lang="en-US" dirty="0"/>
          </a:p>
        </p:txBody>
      </p:sp>
      <p:sp>
        <p:nvSpPr>
          <p:cNvPr id="4" name="Content Placeholder 3"/>
          <p:cNvSpPr>
            <a:spLocks noGrp="1"/>
          </p:cNvSpPr>
          <p:nvPr>
            <p:ph sz="half" idx="2"/>
          </p:nvPr>
        </p:nvSpPr>
        <p:spPr>
          <a:xfrm>
            <a:off x="4419600" y="1600200"/>
            <a:ext cx="4419600" cy="4525963"/>
          </a:xfrm>
        </p:spPr>
        <p:txBody>
          <a:bodyPr/>
          <a:lstStyle/>
          <a:p>
            <a:pPr>
              <a:buNone/>
            </a:pPr>
            <a:r>
              <a:rPr lang="en-US" u="sng" dirty="0" smtClean="0"/>
              <a:t>7 Heavenly Virtues</a:t>
            </a:r>
          </a:p>
          <a:p>
            <a:r>
              <a:rPr lang="en-US" i="1" dirty="0" smtClean="0"/>
              <a:t>Chastity </a:t>
            </a:r>
            <a:r>
              <a:rPr lang="en-US" i="1" dirty="0"/>
              <a:t>(</a:t>
            </a:r>
            <a:r>
              <a:rPr lang="en-US" dirty="0"/>
              <a:t>moral purity)</a:t>
            </a:r>
          </a:p>
          <a:p>
            <a:r>
              <a:rPr lang="en-US" i="1" dirty="0"/>
              <a:t>Abstinence (</a:t>
            </a:r>
            <a:r>
              <a:rPr lang="en-US" dirty="0"/>
              <a:t>moderation)</a:t>
            </a:r>
          </a:p>
          <a:p>
            <a:r>
              <a:rPr lang="en-US" i="1" dirty="0"/>
              <a:t>Liberality </a:t>
            </a:r>
            <a:r>
              <a:rPr lang="en-US" dirty="0"/>
              <a:t>(generosity)</a:t>
            </a:r>
          </a:p>
          <a:p>
            <a:r>
              <a:rPr lang="en-US" i="1" dirty="0"/>
              <a:t>Diligence </a:t>
            </a:r>
            <a:r>
              <a:rPr lang="en-US" dirty="0"/>
              <a:t>(work ethic)</a:t>
            </a:r>
          </a:p>
          <a:p>
            <a:r>
              <a:rPr lang="en-US" i="1" dirty="0"/>
              <a:t>Patience </a:t>
            </a:r>
            <a:endParaRPr lang="en-US" dirty="0"/>
          </a:p>
          <a:p>
            <a:r>
              <a:rPr lang="en-US" i="1" dirty="0"/>
              <a:t>Kindness</a:t>
            </a:r>
            <a:endParaRPr lang="en-US" dirty="0"/>
          </a:p>
          <a:p>
            <a:r>
              <a:rPr lang="en-US" i="1" dirty="0" smtClean="0"/>
              <a:t>Humility</a:t>
            </a:r>
            <a:endParaRPr lang="en-US" dirty="0"/>
          </a:p>
        </p:txBody>
      </p:sp>
    </p:spTree>
    <p:extLst>
      <p:ext uri="{BB962C8B-B14F-4D97-AF65-F5344CB8AC3E}">
        <p14:creationId xmlns:p14="http://schemas.microsoft.com/office/powerpoint/2010/main" val="54757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0"/>
            <a:ext cx="7772400" cy="762000"/>
          </a:xfrm>
        </p:spPr>
        <p:txBody>
          <a:bodyPr/>
          <a:lstStyle/>
          <a:p>
            <a:r>
              <a:rPr lang="en-US"/>
              <a:t>The Wheel of Fortune</a:t>
            </a:r>
          </a:p>
        </p:txBody>
      </p:sp>
      <p:sp>
        <p:nvSpPr>
          <p:cNvPr id="66563" name="Rectangle 3"/>
          <p:cNvSpPr>
            <a:spLocks noGrp="1" noChangeArrowheads="1"/>
          </p:cNvSpPr>
          <p:nvPr>
            <p:ph type="body" sz="half" idx="1"/>
          </p:nvPr>
        </p:nvSpPr>
        <p:spPr>
          <a:xfrm>
            <a:off x="4267200" y="1066800"/>
            <a:ext cx="4724400" cy="5562600"/>
          </a:xfrm>
        </p:spPr>
        <p:txBody>
          <a:bodyPr/>
          <a:lstStyle/>
          <a:p>
            <a:pPr algn="ctr">
              <a:buFontTx/>
              <a:buNone/>
            </a:pPr>
            <a:r>
              <a:rPr lang="en-US" sz="2800">
                <a:cs typeface="Times New Roman" pitchFamily="18" charset="0"/>
              </a:rPr>
              <a:t>The idea of Fortune and her wheel was one of the most pervasive ideas throughout the Middle Ages. </a:t>
            </a:r>
          </a:p>
          <a:p>
            <a:endParaRPr lang="en-US" sz="2000">
              <a:cs typeface="Times New Roman" pitchFamily="18" charset="0"/>
            </a:endParaRPr>
          </a:p>
          <a:p>
            <a:pPr algn="ctr">
              <a:buFontTx/>
              <a:buNone/>
            </a:pPr>
            <a:r>
              <a:rPr lang="en-US" sz="2800">
                <a:cs typeface="Times New Roman" pitchFamily="18" charset="0"/>
              </a:rPr>
              <a:t>On the wheel are depicted four figures: one at the top, one at the bottom, one rising, and one falling. </a:t>
            </a:r>
          </a:p>
          <a:p>
            <a:endParaRPr lang="en-US" sz="2000">
              <a:latin typeface="Arial Unicode MS" pitchFamily="34" charset="-128"/>
              <a:ea typeface="Arial Unicode MS" pitchFamily="34" charset="-128"/>
              <a:cs typeface="Arial Unicode MS" pitchFamily="34" charset="-128"/>
            </a:endParaRPr>
          </a:p>
        </p:txBody>
      </p:sp>
      <p:pic>
        <p:nvPicPr>
          <p:cNvPr id="66565" name="Picture 5" descr="http://mina_harker.tripod.com/wheel.gif"/>
          <p:cNvPicPr>
            <a:picLocks noGrp="1" noChangeAspect="1" noChangeArrowheads="1"/>
          </p:cNvPicPr>
          <p:nvPr>
            <p:ph type="clipArt" sz="half" idx="2"/>
          </p:nvPr>
        </p:nvPicPr>
        <p:blipFill>
          <a:blip r:embed="rId3" r:link="rId4" cstate="print"/>
          <a:srcRect/>
          <a:stretch>
            <a:fillRect/>
          </a:stretch>
        </p:blipFill>
        <p:spPr>
          <a:xfrm>
            <a:off x="152400" y="762000"/>
            <a:ext cx="4267200" cy="6096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theme/theme1.xml><?xml version="1.0" encoding="utf-8"?>
<a:theme xmlns:a="http://schemas.openxmlformats.org/drawingml/2006/main" name="Pressed Leaves design template">
  <a:themeElements>
    <a:clrScheme name="Default Design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Pressed Leaves design template</Template>
  <TotalTime>3329</TotalTime>
  <Words>1409</Words>
  <Application>Microsoft Office PowerPoint</Application>
  <PresentationFormat>On-screen Show (4:3)</PresentationFormat>
  <Paragraphs>178</Paragraphs>
  <Slides>31</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Pressed Leaves design template</vt:lpstr>
      <vt:lpstr>Photo Editor Photo</vt:lpstr>
      <vt:lpstr>Slide</vt:lpstr>
      <vt:lpstr>British Literature</vt:lpstr>
      <vt:lpstr>Welcome to England and the English… an island of peoples, languages, and divisions...</vt:lpstr>
      <vt:lpstr>What was it like to live in the Middle Ages?</vt:lpstr>
      <vt:lpstr>The 3 Estates in the Middle Ages</vt:lpstr>
      <vt:lpstr> feudalism</vt:lpstr>
      <vt:lpstr>Hierarchy of Feudalism</vt:lpstr>
      <vt:lpstr>Chivalry </vt:lpstr>
      <vt:lpstr>The Church’s precepts (foundational teachings)</vt:lpstr>
      <vt:lpstr>The Wheel of Fortune</vt:lpstr>
      <vt:lpstr>PowerPoint Presentation</vt:lpstr>
      <vt:lpstr>Ptolemaic  Universe</vt:lpstr>
      <vt:lpstr>PowerPoint Presentation</vt:lpstr>
      <vt:lpstr>The Great Chain of Being</vt:lpstr>
      <vt:lpstr>PowerPoint Presentation</vt:lpstr>
      <vt:lpstr>With the Crusades comes  The Black Death</vt:lpstr>
      <vt:lpstr>Languages</vt:lpstr>
      <vt:lpstr>PowerPoint Presentation</vt:lpstr>
      <vt:lpstr>Writings</vt:lpstr>
      <vt:lpstr>Characteristics of Medieval Literature</vt:lpstr>
      <vt:lpstr>Use of Allegory</vt:lpstr>
      <vt:lpstr>The Ideal of Courtly Love</vt:lpstr>
      <vt:lpstr>PowerPoint Presentation</vt:lpstr>
      <vt:lpstr>PowerPoint Presentation</vt:lpstr>
      <vt:lpstr>PowerPoint Presentation</vt:lpstr>
      <vt:lpstr>PowerPoint Presentation</vt:lpstr>
      <vt:lpstr>PowerPoint Presentation</vt:lpstr>
      <vt:lpstr>PowerPoint Presentation</vt:lpstr>
      <vt:lpstr>The Quest</vt:lpstr>
      <vt:lpstr>PowerPoint Presentation</vt:lpstr>
      <vt:lpstr>The Hero</vt:lpstr>
      <vt:lpstr>Characteristics of Medieval Literature</vt:lpstr>
    </vt:vector>
  </TitlesOfParts>
  <Company>Chesterfield-Marlboro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MKnockemus</dc:creator>
  <cp:lastModifiedBy>Tiffany DiMatteo</cp:lastModifiedBy>
  <cp:revision>25</cp:revision>
  <dcterms:created xsi:type="dcterms:W3CDTF">2000-08-23T19:42:25Z</dcterms:created>
  <dcterms:modified xsi:type="dcterms:W3CDTF">2015-02-05T19:56:43Z</dcterms:modified>
</cp:coreProperties>
</file>