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88"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838AF05-8DD7-486D-BF02-ACD23B96D2AD}" type="datetimeFigureOut">
              <a:rPr lang="en-US" smtClean="0"/>
              <a:t>11/15/2016</a:t>
            </a:fld>
            <a:endParaRPr lang="en-US"/>
          </a:p>
        </p:txBody>
      </p:sp>
      <p:sp>
        <p:nvSpPr>
          <p:cNvPr id="23" name="Slide Number Placeholder 22"/>
          <p:cNvSpPr>
            <a:spLocks noGrp="1"/>
          </p:cNvSpPr>
          <p:nvPr>
            <p:ph type="sldNum" sz="quarter" idx="11"/>
          </p:nvPr>
        </p:nvSpPr>
        <p:spPr/>
        <p:txBody>
          <a:bodyPr/>
          <a:lstStyle/>
          <a:p>
            <a:fld id="{F72707A2-75CA-4974-BDFE-544BA17C42AF}"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8AF05-8DD7-486D-BF02-ACD23B96D2A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07A2-75CA-4974-BDFE-544BA17C42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8AF05-8DD7-486D-BF02-ACD23B96D2A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07A2-75CA-4974-BDFE-544BA17C42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0838AF05-8DD7-486D-BF02-ACD23B96D2AD}" type="datetimeFigureOut">
              <a:rPr lang="en-US" smtClean="0"/>
              <a:t>11/15/2016</a:t>
            </a:fld>
            <a:endParaRPr lang="en-US"/>
          </a:p>
        </p:txBody>
      </p:sp>
      <p:sp>
        <p:nvSpPr>
          <p:cNvPr id="19" name="Slide Number Placeholder 18"/>
          <p:cNvSpPr>
            <a:spLocks noGrp="1"/>
          </p:cNvSpPr>
          <p:nvPr>
            <p:ph type="sldNum" sz="quarter" idx="15"/>
          </p:nvPr>
        </p:nvSpPr>
        <p:spPr/>
        <p:txBody>
          <a:bodyPr/>
          <a:lstStyle/>
          <a:p>
            <a:fld id="{F72707A2-75CA-4974-BDFE-544BA17C42AF}"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0838AF05-8DD7-486D-BF02-ACD23B96D2AD}" type="datetimeFigureOut">
              <a:rPr lang="en-US" smtClean="0"/>
              <a:t>11/15/2016</a:t>
            </a:fld>
            <a:endParaRPr lang="en-US"/>
          </a:p>
        </p:txBody>
      </p:sp>
      <p:sp>
        <p:nvSpPr>
          <p:cNvPr id="20" name="Slide Number Placeholder 19"/>
          <p:cNvSpPr>
            <a:spLocks noGrp="1"/>
          </p:cNvSpPr>
          <p:nvPr>
            <p:ph type="sldNum" sz="quarter" idx="11"/>
          </p:nvPr>
        </p:nvSpPr>
        <p:spPr/>
        <p:txBody>
          <a:bodyPr/>
          <a:lstStyle/>
          <a:p>
            <a:fld id="{F72707A2-75CA-4974-BDFE-544BA17C42AF}"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0838AF05-8DD7-486D-BF02-ACD23B96D2AD}" type="datetimeFigureOut">
              <a:rPr lang="en-US" smtClean="0"/>
              <a:t>11/15/2016</a:t>
            </a:fld>
            <a:endParaRPr lang="en-US"/>
          </a:p>
        </p:txBody>
      </p:sp>
      <p:sp>
        <p:nvSpPr>
          <p:cNvPr id="25" name="Slide Number Placeholder 24"/>
          <p:cNvSpPr>
            <a:spLocks noGrp="1"/>
          </p:cNvSpPr>
          <p:nvPr>
            <p:ph type="sldNum" sz="quarter" idx="16"/>
          </p:nvPr>
        </p:nvSpPr>
        <p:spPr/>
        <p:txBody>
          <a:bodyPr/>
          <a:lstStyle/>
          <a:p>
            <a:fld id="{F72707A2-75CA-4974-BDFE-544BA17C42AF}"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0838AF05-8DD7-486D-BF02-ACD23B96D2AD}" type="datetimeFigureOut">
              <a:rPr lang="en-US" smtClean="0"/>
              <a:t>11/15/2016</a:t>
            </a:fld>
            <a:endParaRPr lang="en-US"/>
          </a:p>
        </p:txBody>
      </p:sp>
      <p:sp>
        <p:nvSpPr>
          <p:cNvPr id="24" name="Slide Number Placeholder 23"/>
          <p:cNvSpPr>
            <a:spLocks noGrp="1"/>
          </p:cNvSpPr>
          <p:nvPr>
            <p:ph type="sldNum" sz="quarter" idx="17"/>
          </p:nvPr>
        </p:nvSpPr>
        <p:spPr/>
        <p:txBody>
          <a:bodyPr/>
          <a:lstStyle/>
          <a:p>
            <a:fld id="{F72707A2-75CA-4974-BDFE-544BA17C42AF}"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0838AF05-8DD7-486D-BF02-ACD23B96D2AD}" type="datetimeFigureOut">
              <a:rPr lang="en-US" smtClean="0"/>
              <a:t>11/15/2016</a:t>
            </a:fld>
            <a:endParaRPr lang="en-US"/>
          </a:p>
        </p:txBody>
      </p:sp>
      <p:sp>
        <p:nvSpPr>
          <p:cNvPr id="14" name="Slide Number Placeholder 13"/>
          <p:cNvSpPr>
            <a:spLocks noGrp="1"/>
          </p:cNvSpPr>
          <p:nvPr>
            <p:ph type="sldNum" sz="quarter" idx="11"/>
          </p:nvPr>
        </p:nvSpPr>
        <p:spPr/>
        <p:txBody>
          <a:bodyPr/>
          <a:lstStyle/>
          <a:p>
            <a:fld id="{F72707A2-75CA-4974-BDFE-544BA17C42AF}"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838AF05-8DD7-486D-BF02-ACD23B96D2AD}" type="datetimeFigureOut">
              <a:rPr lang="en-US" smtClean="0"/>
              <a:t>11/15/2016</a:t>
            </a:fld>
            <a:endParaRPr lang="en-US"/>
          </a:p>
        </p:txBody>
      </p:sp>
      <p:sp>
        <p:nvSpPr>
          <p:cNvPr id="12" name="Slide Number Placeholder 11"/>
          <p:cNvSpPr>
            <a:spLocks noGrp="1"/>
          </p:cNvSpPr>
          <p:nvPr>
            <p:ph type="sldNum" sz="quarter" idx="11"/>
          </p:nvPr>
        </p:nvSpPr>
        <p:spPr/>
        <p:txBody>
          <a:bodyPr/>
          <a:lstStyle/>
          <a:p>
            <a:fld id="{F72707A2-75CA-4974-BDFE-544BA17C42AF}"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0838AF05-8DD7-486D-BF02-ACD23B96D2AD}" type="datetimeFigureOut">
              <a:rPr lang="en-US" smtClean="0"/>
              <a:t>11/15/2016</a:t>
            </a:fld>
            <a:endParaRPr lang="en-US"/>
          </a:p>
        </p:txBody>
      </p:sp>
      <p:sp>
        <p:nvSpPr>
          <p:cNvPr id="18" name="Slide Number Placeholder 17"/>
          <p:cNvSpPr>
            <a:spLocks noGrp="1"/>
          </p:cNvSpPr>
          <p:nvPr>
            <p:ph type="sldNum" sz="quarter" idx="16"/>
          </p:nvPr>
        </p:nvSpPr>
        <p:spPr/>
        <p:txBody>
          <a:bodyPr/>
          <a:lstStyle/>
          <a:p>
            <a:fld id="{F72707A2-75CA-4974-BDFE-544BA17C42AF}"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0838AF05-8DD7-486D-BF02-ACD23B96D2AD}" type="datetimeFigureOut">
              <a:rPr lang="en-US" smtClean="0"/>
              <a:t>11/15/2016</a:t>
            </a:fld>
            <a:endParaRPr lang="en-US"/>
          </a:p>
        </p:txBody>
      </p:sp>
      <p:sp>
        <p:nvSpPr>
          <p:cNvPr id="20" name="Slide Number Placeholder 19"/>
          <p:cNvSpPr>
            <a:spLocks noGrp="1"/>
          </p:cNvSpPr>
          <p:nvPr>
            <p:ph type="sldNum" sz="quarter" idx="15"/>
          </p:nvPr>
        </p:nvSpPr>
        <p:spPr/>
        <p:txBody>
          <a:bodyPr/>
          <a:lstStyle/>
          <a:p>
            <a:fld id="{F72707A2-75CA-4974-BDFE-544BA17C42AF}"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838AF05-8DD7-486D-BF02-ACD23B96D2AD}" type="datetimeFigureOut">
              <a:rPr lang="en-US" smtClean="0"/>
              <a:t>11/15/2016</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72707A2-75CA-4974-BDFE-544BA17C42A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i="0" dirty="0" smtClean="0">
                <a:latin typeface="Euphemia" panose="020B0503040102020104" pitchFamily="34" charset="0"/>
              </a:rPr>
              <a:t>And philosophical underpinnings</a:t>
            </a:r>
            <a:endParaRPr lang="en-US" i="0" dirty="0">
              <a:latin typeface="Euphemia" panose="020B0503040102020104" pitchFamily="34" charset="0"/>
            </a:endParaRPr>
          </a:p>
        </p:txBody>
      </p:sp>
      <p:sp>
        <p:nvSpPr>
          <p:cNvPr id="2" name="Title 1"/>
          <p:cNvSpPr>
            <a:spLocks noGrp="1"/>
          </p:cNvSpPr>
          <p:nvPr>
            <p:ph type="title"/>
          </p:nvPr>
        </p:nvSpPr>
        <p:spPr>
          <a:xfrm>
            <a:off x="352426" y="457200"/>
            <a:ext cx="8639174" cy="2438399"/>
          </a:xfrm>
        </p:spPr>
        <p:txBody>
          <a:bodyPr/>
          <a:lstStyle/>
          <a:p>
            <a:r>
              <a:rPr lang="en-US" i="1" dirty="0" smtClean="0">
                <a:latin typeface="Euphemia" panose="020B0503040102020104" pitchFamily="34" charset="0"/>
              </a:rPr>
              <a:t>The Death of Ivan </a:t>
            </a:r>
            <a:r>
              <a:rPr lang="en-US" i="1" dirty="0" err="1" smtClean="0">
                <a:latin typeface="Euphemia" panose="020B0503040102020104" pitchFamily="34" charset="0"/>
              </a:rPr>
              <a:t>Ilych</a:t>
            </a:r>
            <a:endParaRPr lang="en-US" i="1" dirty="0">
              <a:latin typeface="Euphemia" panose="020B0503040102020104" pitchFamily="34" charset="0"/>
            </a:endParaRPr>
          </a:p>
        </p:txBody>
      </p:sp>
    </p:spTree>
    <p:extLst>
      <p:ext uri="{BB962C8B-B14F-4D97-AF65-F5344CB8AC3E}">
        <p14:creationId xmlns:p14="http://schemas.microsoft.com/office/powerpoint/2010/main" val="1444064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742950" indent="-742950">
              <a:buAutoNum type="arabicPeriod" startAt="2"/>
            </a:pPr>
            <a:r>
              <a:rPr lang="en-US" sz="4000" dirty="0" smtClean="0"/>
              <a:t>Kierkegaard’s </a:t>
            </a:r>
            <a:r>
              <a:rPr lang="en-US" sz="4000" dirty="0"/>
              <a:t>personal </a:t>
            </a:r>
            <a:r>
              <a:rPr lang="en-US" sz="4000" dirty="0" smtClean="0"/>
              <a:t>identity =</a:t>
            </a:r>
            <a:r>
              <a:rPr lang="en-US" sz="4000" dirty="0"/>
              <a:t>faith in </a:t>
            </a:r>
            <a:r>
              <a:rPr lang="en-US" sz="4000" dirty="0" smtClean="0"/>
              <a:t>God</a:t>
            </a:r>
          </a:p>
          <a:p>
            <a:pPr marL="742950" indent="-742950">
              <a:buAutoNum type="arabicPeriod" startAt="2"/>
            </a:pPr>
            <a:endParaRPr lang="en-US" sz="4000" dirty="0"/>
          </a:p>
          <a:p>
            <a:pPr marL="742950" indent="-742950">
              <a:buAutoNum type="arabicPeriod" startAt="2"/>
            </a:pPr>
            <a:endParaRPr lang="en-US" sz="4000" dirty="0" smtClean="0"/>
          </a:p>
          <a:p>
            <a:r>
              <a:rPr lang="en-US" sz="4000" dirty="0" smtClean="0"/>
              <a:t>…but what kind?</a:t>
            </a:r>
            <a:endParaRPr lang="en-US" sz="4000" dirty="0"/>
          </a:p>
        </p:txBody>
      </p:sp>
      <p:sp>
        <p:nvSpPr>
          <p:cNvPr id="3" name="Title 2"/>
          <p:cNvSpPr>
            <a:spLocks noGrp="1"/>
          </p:cNvSpPr>
          <p:nvPr>
            <p:ph type="title"/>
          </p:nvPr>
        </p:nvSpPr>
        <p:spPr/>
        <p:txBody>
          <a:bodyPr/>
          <a:lstStyle/>
          <a:p>
            <a:r>
              <a:rPr lang="en-US" dirty="0" smtClean="0"/>
              <a:t>Philosophy</a:t>
            </a:r>
            <a:endParaRPr lang="en-US" dirty="0"/>
          </a:p>
        </p:txBody>
      </p:sp>
    </p:spTree>
    <p:extLst>
      <p:ext uri="{BB962C8B-B14F-4D97-AF65-F5344CB8AC3E}">
        <p14:creationId xmlns:p14="http://schemas.microsoft.com/office/powerpoint/2010/main" val="1511192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ctr"/>
            <a:endParaRPr lang="en-US" sz="4000" dirty="0" smtClean="0"/>
          </a:p>
          <a:p>
            <a:pPr algn="ctr"/>
            <a:endParaRPr lang="en-US" sz="4000" dirty="0"/>
          </a:p>
          <a:p>
            <a:pPr algn="ctr"/>
            <a:r>
              <a:rPr lang="en-US" sz="4000" dirty="0" smtClean="0"/>
              <a:t>What does that mean?</a:t>
            </a:r>
            <a:endParaRPr lang="en-US" sz="4000" dirty="0"/>
          </a:p>
        </p:txBody>
      </p:sp>
      <p:sp>
        <p:nvSpPr>
          <p:cNvPr id="3" name="Title 2"/>
          <p:cNvSpPr>
            <a:spLocks noGrp="1"/>
          </p:cNvSpPr>
          <p:nvPr>
            <p:ph type="title"/>
          </p:nvPr>
        </p:nvSpPr>
        <p:spPr/>
        <p:txBody>
          <a:bodyPr/>
          <a:lstStyle/>
          <a:p>
            <a:r>
              <a:rPr lang="en-US" dirty="0" smtClean="0"/>
              <a:t>I’m spiritual but not religious…</a:t>
            </a:r>
            <a:endParaRPr lang="en-US" dirty="0"/>
          </a:p>
        </p:txBody>
      </p:sp>
    </p:spTree>
    <p:extLst>
      <p:ext uri="{BB962C8B-B14F-4D97-AF65-F5344CB8AC3E}">
        <p14:creationId xmlns:p14="http://schemas.microsoft.com/office/powerpoint/2010/main" val="285596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lvl="0" indent="-285750">
              <a:buFont typeface="Arial" panose="020B0604020202020204" pitchFamily="34" charset="0"/>
              <a:buChar char="•"/>
            </a:pPr>
            <a:r>
              <a:rPr lang="en-US" sz="4000" dirty="0"/>
              <a:t>last five years of his life= multiple essays about dangers of the Danish State Church and of ‘Christendom’ (in context, the political power of the church)</a:t>
            </a:r>
          </a:p>
          <a:p>
            <a:endParaRPr lang="en-US" dirty="0"/>
          </a:p>
        </p:txBody>
      </p:sp>
      <p:sp>
        <p:nvSpPr>
          <p:cNvPr id="3" name="Title 2"/>
          <p:cNvSpPr>
            <a:spLocks noGrp="1"/>
          </p:cNvSpPr>
          <p:nvPr>
            <p:ph type="title"/>
          </p:nvPr>
        </p:nvSpPr>
        <p:spPr/>
        <p:txBody>
          <a:bodyPr/>
          <a:lstStyle/>
          <a:p>
            <a:r>
              <a:rPr lang="en-US" dirty="0" smtClean="0"/>
              <a:t>Anti-church Christian?</a:t>
            </a:r>
            <a:endParaRPr lang="en-US" dirty="0"/>
          </a:p>
        </p:txBody>
      </p:sp>
    </p:spTree>
    <p:extLst>
      <p:ext uri="{BB962C8B-B14F-4D97-AF65-F5344CB8AC3E}">
        <p14:creationId xmlns:p14="http://schemas.microsoft.com/office/powerpoint/2010/main" val="357832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62974" cy="5013960"/>
          </a:xfrm>
        </p:spPr>
        <p:txBody>
          <a:bodyPr>
            <a:normAutofit/>
          </a:bodyPr>
          <a:lstStyle/>
          <a:p>
            <a:pPr marL="457200" lvl="0" indent="-457200">
              <a:buFont typeface="Arial" panose="020B0604020202020204" pitchFamily="34" charset="0"/>
              <a:buChar char="•"/>
            </a:pPr>
            <a:r>
              <a:rPr lang="en-US" sz="3600" dirty="0"/>
              <a:t>church = empty, meaningless, and corrupt body with no connection to actual teachings of God or Jesus </a:t>
            </a:r>
            <a:r>
              <a:rPr lang="en-US" sz="3600" dirty="0" smtClean="0"/>
              <a:t>Christ</a:t>
            </a:r>
            <a:endParaRPr lang="en-US" sz="3600" dirty="0"/>
          </a:p>
          <a:p>
            <a:pPr marL="457200" lvl="0" indent="-457200">
              <a:buFont typeface="Arial" panose="020B0604020202020204" pitchFamily="34" charset="0"/>
              <a:buChar char="•"/>
            </a:pPr>
            <a:r>
              <a:rPr lang="en-US" sz="3600" dirty="0"/>
              <a:t>Most clergymen = mere officials of the church who pervert faith, not practice </a:t>
            </a:r>
            <a:r>
              <a:rPr lang="en-US" sz="3600" dirty="0" smtClean="0"/>
              <a:t>it</a:t>
            </a:r>
            <a:endParaRPr lang="en-US" sz="3600" dirty="0"/>
          </a:p>
          <a:p>
            <a:pPr marL="457200" lvl="0" indent="-457200">
              <a:buFont typeface="Arial" panose="020B0604020202020204" pitchFamily="34" charset="0"/>
              <a:buChar char="•"/>
            </a:pPr>
            <a:r>
              <a:rPr lang="en-US" sz="3600" dirty="0"/>
              <a:t>Congregations = meaningless groups that dilute the connection between man and God </a:t>
            </a:r>
          </a:p>
          <a:p>
            <a:endParaRPr lang="en-US" dirty="0"/>
          </a:p>
        </p:txBody>
      </p:sp>
      <p:sp>
        <p:nvSpPr>
          <p:cNvPr id="3" name="Title 2"/>
          <p:cNvSpPr>
            <a:spLocks noGrp="1"/>
          </p:cNvSpPr>
          <p:nvPr>
            <p:ph type="title"/>
          </p:nvPr>
        </p:nvSpPr>
        <p:spPr/>
        <p:txBody>
          <a:bodyPr/>
          <a:lstStyle/>
          <a:p>
            <a:r>
              <a:rPr lang="en-US" dirty="0" smtClean="0"/>
              <a:t>According to Kierkegaard--</a:t>
            </a:r>
            <a:endParaRPr lang="en-US" dirty="0"/>
          </a:p>
        </p:txBody>
      </p:sp>
    </p:spTree>
    <p:extLst>
      <p:ext uri="{BB962C8B-B14F-4D97-AF65-F5344CB8AC3E}">
        <p14:creationId xmlns:p14="http://schemas.microsoft.com/office/powerpoint/2010/main" val="3461065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285750" lvl="0" indent="-285750">
              <a:buFont typeface="Arial" panose="020B0604020202020204" pitchFamily="34" charset="0"/>
              <a:buChar char="•"/>
            </a:pPr>
            <a:r>
              <a:rPr lang="en-US" sz="4000" dirty="0"/>
              <a:t>no encouragement or responsibility for the individual to seek a separate and meaningful relationship; existing connection is </a:t>
            </a:r>
            <a:r>
              <a:rPr lang="en-US" sz="4000" dirty="0" smtClean="0"/>
              <a:t>superficial</a:t>
            </a:r>
            <a:endParaRPr lang="en-US" sz="4000" dirty="0"/>
          </a:p>
          <a:p>
            <a:pPr marL="285750" lvl="0" indent="-285750">
              <a:buFont typeface="Arial" panose="020B0604020202020204" pitchFamily="34" charset="0"/>
              <a:buChar char="•"/>
            </a:pPr>
            <a:r>
              <a:rPr lang="en-US" sz="4000" dirty="0"/>
              <a:t>encourages a ‘herd mentality’—the power of individual thought gets lost in the crowd</a:t>
            </a:r>
          </a:p>
          <a:p>
            <a:endParaRPr lang="en-US" dirty="0"/>
          </a:p>
        </p:txBody>
      </p:sp>
      <p:sp>
        <p:nvSpPr>
          <p:cNvPr id="3" name="Title 2"/>
          <p:cNvSpPr>
            <a:spLocks noGrp="1"/>
          </p:cNvSpPr>
          <p:nvPr>
            <p:ph type="title"/>
          </p:nvPr>
        </p:nvSpPr>
        <p:spPr/>
        <p:txBody>
          <a:bodyPr/>
          <a:lstStyle/>
          <a:p>
            <a:r>
              <a:rPr lang="en-US" dirty="0" smtClean="0"/>
              <a:t>Church = bad</a:t>
            </a:r>
            <a:endParaRPr lang="en-US" dirty="0"/>
          </a:p>
        </p:txBody>
      </p:sp>
    </p:spTree>
    <p:extLst>
      <p:ext uri="{BB962C8B-B14F-4D97-AF65-F5344CB8AC3E}">
        <p14:creationId xmlns:p14="http://schemas.microsoft.com/office/powerpoint/2010/main" val="125277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295400"/>
            <a:ext cx="8991600" cy="5334000"/>
          </a:xfrm>
        </p:spPr>
        <p:txBody>
          <a:bodyPr>
            <a:noAutofit/>
          </a:bodyPr>
          <a:lstStyle/>
          <a:p>
            <a:pPr lvl="0"/>
            <a:r>
              <a:rPr lang="en-US" sz="2800" dirty="0"/>
              <a:t>“On October 2, 1855, Kierkegaard collapsed on the street and was taken to a hospital. He stayed in the hospital for nearly a month and refused to receive communion from a priest of the church, whom Kierkegaard regarded as merely an official and not a servant of God. Kierkegaard died in Frederick's Hospital after being there for over a month, possibly from complications from a fall he had taken from a tree when he was a boy. At Kierkegaard's funeral, his nephew Henrik Lund caused a disturbance by protesting that Kierkegaard was being buried by the official church even though in his life he had broken from and denounced it. Lund was later fined.”</a:t>
            </a:r>
          </a:p>
          <a:p>
            <a:endParaRPr lang="en-US" sz="2000" dirty="0"/>
          </a:p>
        </p:txBody>
      </p:sp>
      <p:sp>
        <p:nvSpPr>
          <p:cNvPr id="3" name="Title 2"/>
          <p:cNvSpPr>
            <a:spLocks noGrp="1"/>
          </p:cNvSpPr>
          <p:nvPr>
            <p:ph type="title"/>
          </p:nvPr>
        </p:nvSpPr>
        <p:spPr/>
        <p:txBody>
          <a:bodyPr/>
          <a:lstStyle/>
          <a:p>
            <a:r>
              <a:rPr lang="en-US" dirty="0" smtClean="0"/>
              <a:t>Anecdotal evidence</a:t>
            </a:r>
            <a:endParaRPr lang="en-US" dirty="0"/>
          </a:p>
        </p:txBody>
      </p:sp>
    </p:spTree>
    <p:extLst>
      <p:ext uri="{BB962C8B-B14F-4D97-AF65-F5344CB8AC3E}">
        <p14:creationId xmlns:p14="http://schemas.microsoft.com/office/powerpoint/2010/main" val="146746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742950" indent="-742950">
              <a:buAutoNum type="arabicPeriod" startAt="3"/>
            </a:pPr>
            <a:r>
              <a:rPr lang="en-US" sz="4000" dirty="0" smtClean="0"/>
              <a:t>Now </a:t>
            </a:r>
            <a:r>
              <a:rPr lang="en-US" sz="4000" dirty="0"/>
              <a:t>for his concept of the “leap of faith”  </a:t>
            </a:r>
            <a:endParaRPr lang="en-US" sz="4000" dirty="0" smtClean="0"/>
          </a:p>
          <a:p>
            <a:endParaRPr lang="en-US" sz="3600" i="1" dirty="0" smtClean="0"/>
          </a:p>
          <a:p>
            <a:r>
              <a:rPr lang="en-US" sz="3600" i="1" dirty="0" smtClean="0"/>
              <a:t>*</a:t>
            </a:r>
            <a:r>
              <a:rPr lang="en-US" sz="3600" i="1" dirty="0"/>
              <a:t>remember topic is </a:t>
            </a:r>
            <a:endParaRPr lang="en-US" sz="3600" i="1" dirty="0" smtClean="0"/>
          </a:p>
          <a:p>
            <a:r>
              <a:rPr lang="en-US" sz="3600" i="1" dirty="0" smtClean="0"/>
              <a:t>NOT </a:t>
            </a:r>
            <a:r>
              <a:rPr lang="en-US" sz="3600" i="1" dirty="0"/>
              <a:t>what </a:t>
            </a:r>
            <a:r>
              <a:rPr lang="en-US" sz="3600" i="1" dirty="0" smtClean="0"/>
              <a:t>constitutes</a:t>
            </a:r>
          </a:p>
          <a:p>
            <a:r>
              <a:rPr lang="en-US" sz="3600" i="1" dirty="0" smtClean="0"/>
              <a:t> </a:t>
            </a:r>
            <a:r>
              <a:rPr lang="en-US" sz="3600" i="1" dirty="0"/>
              <a:t>reality!</a:t>
            </a:r>
          </a:p>
          <a:p>
            <a:endParaRPr lang="en-US" dirty="0"/>
          </a:p>
        </p:txBody>
      </p:sp>
      <p:sp>
        <p:nvSpPr>
          <p:cNvPr id="3" name="Title 2"/>
          <p:cNvSpPr>
            <a:spLocks noGrp="1"/>
          </p:cNvSpPr>
          <p:nvPr>
            <p:ph type="title"/>
          </p:nvPr>
        </p:nvSpPr>
        <p:spPr/>
        <p:txBody>
          <a:bodyPr>
            <a:normAutofit/>
          </a:bodyPr>
          <a:lstStyle/>
          <a:p>
            <a:r>
              <a:rPr lang="en-US" dirty="0" smtClean="0"/>
              <a:t>Philosophy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618" y="3657600"/>
            <a:ext cx="3962400" cy="277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144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4000" b="1" i="1" dirty="0"/>
              <a:t>Do you believe that pencils exist?  Why</a:t>
            </a:r>
            <a:r>
              <a:rPr lang="en-US" sz="4000" b="1" i="1" dirty="0" smtClean="0"/>
              <a:t>?</a:t>
            </a:r>
          </a:p>
          <a:p>
            <a:endParaRPr lang="en-US" sz="4000" dirty="0"/>
          </a:p>
        </p:txBody>
      </p:sp>
      <p:sp>
        <p:nvSpPr>
          <p:cNvPr id="3" name="Title 2"/>
          <p:cNvSpPr>
            <a:spLocks noGrp="1"/>
          </p:cNvSpPr>
          <p:nvPr>
            <p:ph type="title"/>
          </p:nvPr>
        </p:nvSpPr>
        <p:spPr/>
        <p:txBody>
          <a:bodyPr>
            <a:normAutofit/>
          </a:bodyPr>
          <a:lstStyle/>
          <a:p>
            <a:r>
              <a:rPr lang="en-US" dirty="0" smtClean="0"/>
              <a:t>Written Response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95600"/>
            <a:ext cx="4343400" cy="289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387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334374" cy="4724400"/>
          </a:xfrm>
        </p:spPr>
        <p:txBody>
          <a:bodyPr>
            <a:normAutofit/>
          </a:bodyPr>
          <a:lstStyle/>
          <a:p>
            <a:pPr marL="285750" lvl="0" indent="-285750">
              <a:buFont typeface="Arial" panose="020B0604020202020204" pitchFamily="34" charset="0"/>
              <a:buChar char="•"/>
            </a:pPr>
            <a:r>
              <a:rPr lang="en-US" sz="3600" dirty="0"/>
              <a:t>you know concretely that they do; you can see one, hold one, write with </a:t>
            </a:r>
            <a:r>
              <a:rPr lang="en-US" sz="3600" dirty="0" smtClean="0"/>
              <a:t>one</a:t>
            </a:r>
            <a:endParaRPr lang="en-US" sz="3600" dirty="0"/>
          </a:p>
          <a:p>
            <a:pPr marL="285750" lvl="0" indent="-285750">
              <a:buFont typeface="Arial" panose="020B0604020202020204" pitchFamily="34" charset="0"/>
              <a:buChar char="•"/>
            </a:pPr>
            <a:r>
              <a:rPr lang="en-US" sz="3600" dirty="0"/>
              <a:t>hard to dispute that kind of empirical evidence </a:t>
            </a:r>
          </a:p>
          <a:p>
            <a:pPr marL="285750" lvl="0" indent="-285750">
              <a:buFont typeface="Arial" panose="020B0604020202020204" pitchFamily="34" charset="0"/>
              <a:buChar char="•"/>
            </a:pPr>
            <a:r>
              <a:rPr lang="en-US" sz="3600" dirty="0"/>
              <a:t>‘Believe’ hardly even seems like the right word because our knowledge of pencils is so definitive</a:t>
            </a:r>
          </a:p>
          <a:p>
            <a:endParaRPr lang="en-US" dirty="0"/>
          </a:p>
        </p:txBody>
      </p:sp>
      <p:sp>
        <p:nvSpPr>
          <p:cNvPr id="3" name="Title 2"/>
          <p:cNvSpPr>
            <a:spLocks noGrp="1"/>
          </p:cNvSpPr>
          <p:nvPr>
            <p:ph type="title"/>
          </p:nvPr>
        </p:nvSpPr>
        <p:spPr/>
        <p:txBody>
          <a:bodyPr/>
          <a:lstStyle/>
          <a:p>
            <a:r>
              <a:rPr lang="en-US" dirty="0" smtClean="0"/>
              <a:t>Responses</a:t>
            </a:r>
            <a:endParaRPr lang="en-US" dirty="0"/>
          </a:p>
        </p:txBody>
      </p:sp>
    </p:spTree>
    <p:extLst>
      <p:ext uri="{BB962C8B-B14F-4D97-AF65-F5344CB8AC3E}">
        <p14:creationId xmlns:p14="http://schemas.microsoft.com/office/powerpoint/2010/main" val="9841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sz="4000" b="1" i="1" dirty="0"/>
              <a:t>Would you have to reject rationality in some way to claim that pencils </a:t>
            </a:r>
            <a:r>
              <a:rPr lang="en-US" sz="4000" b="1" i="1" u="sng" dirty="0"/>
              <a:t>don’t</a:t>
            </a:r>
            <a:r>
              <a:rPr lang="en-US" sz="4000" b="1" i="1" dirty="0"/>
              <a:t> exist?</a:t>
            </a:r>
            <a:endParaRPr lang="en-US" sz="4000" dirty="0"/>
          </a:p>
          <a:p>
            <a:endParaRPr lang="en-US"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369455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sz="4000" b="1" dirty="0" smtClean="0">
              <a:latin typeface="Euphemia" panose="020B0503040102020104" pitchFamily="34" charset="0"/>
            </a:endParaRPr>
          </a:p>
          <a:p>
            <a:r>
              <a:rPr lang="en-US" sz="4000" b="1" dirty="0" smtClean="0">
                <a:latin typeface="Euphemia" panose="020B0503040102020104" pitchFamily="34" charset="0"/>
              </a:rPr>
              <a:t>What </a:t>
            </a:r>
            <a:r>
              <a:rPr lang="en-US" sz="4000" b="1" dirty="0">
                <a:latin typeface="Euphemia" panose="020B0503040102020104" pitchFamily="34" charset="0"/>
              </a:rPr>
              <a:t>do you remember about existentialism from </a:t>
            </a:r>
            <a:r>
              <a:rPr lang="en-US" sz="4000" b="1" i="1" dirty="0">
                <a:latin typeface="Euphemia" panose="020B0503040102020104" pitchFamily="34" charset="0"/>
              </a:rPr>
              <a:t>The Stranger</a:t>
            </a:r>
            <a:r>
              <a:rPr lang="en-US" sz="4000" b="1" dirty="0">
                <a:latin typeface="Euphemia" panose="020B0503040102020104" pitchFamily="34" charset="0"/>
              </a:rPr>
              <a:t>?  List 3-5 important elements.</a:t>
            </a:r>
            <a:endParaRPr lang="en-US" sz="4000" dirty="0">
              <a:latin typeface="Euphemia" panose="020B0503040102020104" pitchFamily="34" charset="0"/>
            </a:endParaRPr>
          </a:p>
          <a:p>
            <a:endParaRPr lang="en-US" dirty="0"/>
          </a:p>
        </p:txBody>
      </p:sp>
      <p:sp>
        <p:nvSpPr>
          <p:cNvPr id="3" name="Title 2"/>
          <p:cNvSpPr>
            <a:spLocks noGrp="1"/>
          </p:cNvSpPr>
          <p:nvPr>
            <p:ph type="title"/>
          </p:nvPr>
        </p:nvSpPr>
        <p:spPr/>
        <p:txBody>
          <a:bodyPr/>
          <a:lstStyle/>
          <a:p>
            <a:pPr algn="ctr"/>
            <a:r>
              <a:rPr lang="en-US" dirty="0" smtClean="0">
                <a:latin typeface="Euphemia" panose="020B0503040102020104" pitchFamily="34" charset="0"/>
              </a:rPr>
              <a:t>existentialism</a:t>
            </a:r>
            <a:endParaRPr lang="en-US" dirty="0">
              <a:latin typeface="Euphemia" panose="020B0503040102020104" pitchFamily="34" charset="0"/>
            </a:endParaRPr>
          </a:p>
        </p:txBody>
      </p:sp>
    </p:spTree>
    <p:extLst>
      <p:ext uri="{BB962C8B-B14F-4D97-AF65-F5344CB8AC3E}">
        <p14:creationId xmlns:p14="http://schemas.microsoft.com/office/powerpoint/2010/main" val="2853774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lvl="0" indent="-285750">
              <a:buFont typeface="Arial" panose="020B0604020202020204" pitchFamily="34" charset="0"/>
              <a:buChar char="•"/>
            </a:pPr>
            <a:r>
              <a:rPr lang="en-US" sz="3600" dirty="0"/>
              <a:t>YES — the evidence is incredibly strong and rather </a:t>
            </a:r>
            <a:r>
              <a:rPr lang="en-US" sz="3600" dirty="0" smtClean="0"/>
              <a:t>indisputable</a:t>
            </a:r>
            <a:endParaRPr lang="en-US" sz="3600" dirty="0"/>
          </a:p>
          <a:p>
            <a:pPr marL="285750" lvl="0" indent="-285750">
              <a:buFont typeface="Arial" panose="020B0604020202020204" pitchFamily="34" charset="0"/>
              <a:buChar char="•"/>
            </a:pPr>
            <a:r>
              <a:rPr lang="en-US" sz="3600" dirty="0"/>
              <a:t>Knowledge of pencils = objective or reasoned </a:t>
            </a:r>
            <a:r>
              <a:rPr lang="en-US" sz="3600" dirty="0" smtClean="0"/>
              <a:t>truth</a:t>
            </a:r>
            <a:endParaRPr lang="en-US" sz="3600" dirty="0"/>
          </a:p>
          <a:p>
            <a:pPr marL="285750" lvl="0" indent="-285750">
              <a:buFont typeface="Arial" panose="020B0604020202020204" pitchFamily="34" charset="0"/>
              <a:buChar char="•"/>
            </a:pPr>
            <a:r>
              <a:rPr lang="en-US" sz="3600" dirty="0"/>
              <a:t> ‘belief’ in pencils is secure precisely because of substantial proof that they exist</a:t>
            </a:r>
          </a:p>
          <a:p>
            <a:endParaRPr lang="en-US" sz="2000" dirty="0"/>
          </a:p>
        </p:txBody>
      </p:sp>
      <p:sp>
        <p:nvSpPr>
          <p:cNvPr id="3" name="Title 2"/>
          <p:cNvSpPr>
            <a:spLocks noGrp="1"/>
          </p:cNvSpPr>
          <p:nvPr>
            <p:ph type="title"/>
          </p:nvPr>
        </p:nvSpPr>
        <p:spPr/>
        <p:txBody>
          <a:bodyPr/>
          <a:lstStyle/>
          <a:p>
            <a:r>
              <a:rPr lang="en-US" dirty="0" smtClean="0"/>
              <a:t>Answer</a:t>
            </a:r>
            <a:endParaRPr lang="en-US" dirty="0"/>
          </a:p>
        </p:txBody>
      </p:sp>
    </p:spTree>
    <p:extLst>
      <p:ext uri="{BB962C8B-B14F-4D97-AF65-F5344CB8AC3E}">
        <p14:creationId xmlns:p14="http://schemas.microsoft.com/office/powerpoint/2010/main" val="1703078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571500" lvl="0" indent="-571500">
              <a:buFont typeface="Arial" panose="020B0604020202020204" pitchFamily="34" charset="0"/>
              <a:buChar char="•"/>
            </a:pPr>
            <a:r>
              <a:rPr lang="en-US" sz="4000" dirty="0"/>
              <a:t>faith = “belief that is not based on proof</a:t>
            </a:r>
            <a:r>
              <a:rPr lang="en-US" sz="4000" dirty="0" smtClean="0"/>
              <a:t>”</a:t>
            </a:r>
            <a:endParaRPr lang="en-US" sz="4000" dirty="0"/>
          </a:p>
          <a:p>
            <a:pPr marL="571500" lvl="0" indent="-571500">
              <a:buFont typeface="Arial" panose="020B0604020202020204" pitchFamily="34" charset="0"/>
              <a:buChar char="•"/>
            </a:pPr>
            <a:r>
              <a:rPr lang="en-US" sz="4000" dirty="0"/>
              <a:t>not applicable to knowledge of pencils</a:t>
            </a:r>
          </a:p>
          <a:p>
            <a:endParaRPr lang="en-US" dirty="0"/>
          </a:p>
        </p:txBody>
      </p:sp>
      <p:sp>
        <p:nvSpPr>
          <p:cNvPr id="3" name="Title 2"/>
          <p:cNvSpPr>
            <a:spLocks noGrp="1"/>
          </p:cNvSpPr>
          <p:nvPr>
            <p:ph type="title"/>
          </p:nvPr>
        </p:nvSpPr>
        <p:spPr/>
        <p:txBody>
          <a:bodyPr/>
          <a:lstStyle/>
          <a:p>
            <a:r>
              <a:rPr lang="en-US" dirty="0" smtClean="0"/>
              <a:t>What is faith?</a:t>
            </a:r>
            <a:endParaRPr lang="en-US" dirty="0"/>
          </a:p>
        </p:txBody>
      </p:sp>
    </p:spTree>
    <p:extLst>
      <p:ext uri="{BB962C8B-B14F-4D97-AF65-F5344CB8AC3E}">
        <p14:creationId xmlns:p14="http://schemas.microsoft.com/office/powerpoint/2010/main" val="188405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4000" b="1" i="1" dirty="0"/>
              <a:t>Do you believe that love exists?  </a:t>
            </a:r>
            <a:endParaRPr lang="en-US" sz="4000" dirty="0"/>
          </a:p>
          <a:p>
            <a:r>
              <a:rPr lang="en-US" sz="4000" b="1" i="1" dirty="0"/>
              <a:t>Is your belief in love as strong as your belief in pencils?  </a:t>
            </a:r>
            <a:endParaRPr lang="en-US" sz="4000" dirty="0"/>
          </a:p>
          <a:p>
            <a:r>
              <a:rPr lang="en-US" sz="4000" b="1" i="1" dirty="0"/>
              <a:t>Can you provide indisputable evidence that love exists</a:t>
            </a:r>
            <a:r>
              <a:rPr lang="en-US" sz="4000" b="1" i="1" dirty="0" smtClean="0"/>
              <a:t>?</a:t>
            </a:r>
            <a:endParaRPr lang="en-US" sz="4000" dirty="0"/>
          </a:p>
          <a:p>
            <a:r>
              <a:rPr lang="en-US" sz="4000" b="1" i="1" dirty="0"/>
              <a:t>OR does your belief in love require </a:t>
            </a:r>
            <a:r>
              <a:rPr lang="en-US" sz="4000" b="1" i="1" u="sng" dirty="0"/>
              <a:t>faith</a:t>
            </a:r>
            <a:r>
              <a:rPr lang="en-US" sz="4000" b="1" i="1" dirty="0"/>
              <a:t>?</a:t>
            </a:r>
            <a:endParaRPr lang="en-US" sz="4000" dirty="0"/>
          </a:p>
          <a:p>
            <a:endParaRPr lang="en-US" dirty="0"/>
          </a:p>
        </p:txBody>
      </p:sp>
      <p:sp>
        <p:nvSpPr>
          <p:cNvPr id="3" name="Title 2"/>
          <p:cNvSpPr>
            <a:spLocks noGrp="1"/>
          </p:cNvSpPr>
          <p:nvPr>
            <p:ph type="title"/>
          </p:nvPr>
        </p:nvSpPr>
        <p:spPr/>
        <p:txBody>
          <a:bodyPr/>
          <a:lstStyle/>
          <a:p>
            <a:r>
              <a:rPr lang="en-US" dirty="0" smtClean="0"/>
              <a:t>Written response</a:t>
            </a:r>
            <a:endParaRPr lang="en-US" dirty="0"/>
          </a:p>
        </p:txBody>
      </p:sp>
    </p:spTree>
    <p:extLst>
      <p:ext uri="{BB962C8B-B14F-4D97-AF65-F5344CB8AC3E}">
        <p14:creationId xmlns:p14="http://schemas.microsoft.com/office/powerpoint/2010/main" val="396321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571500" lvl="0" indent="-571500">
              <a:buFont typeface="Arial" panose="020B0604020202020204" pitchFamily="34" charset="0"/>
              <a:buChar char="•"/>
            </a:pPr>
            <a:r>
              <a:rPr lang="en-US" sz="4000" dirty="0"/>
              <a:t>‘belief’ cannot be explained rationally; there is no presence of ‘indisputable evidence’  </a:t>
            </a:r>
          </a:p>
          <a:p>
            <a:pPr marL="571500" lvl="0" indent="-571500">
              <a:buFont typeface="Arial" panose="020B0604020202020204" pitchFamily="34" charset="0"/>
              <a:buChar char="•"/>
            </a:pPr>
            <a:r>
              <a:rPr lang="en-US" sz="4000" dirty="0"/>
              <a:t>BELIEF REQUIRES FAITH</a:t>
            </a:r>
          </a:p>
          <a:p>
            <a:endParaRPr lang="en-US" dirty="0"/>
          </a:p>
        </p:txBody>
      </p:sp>
      <p:sp>
        <p:nvSpPr>
          <p:cNvPr id="3" name="Title 2"/>
          <p:cNvSpPr>
            <a:spLocks noGrp="1"/>
          </p:cNvSpPr>
          <p:nvPr>
            <p:ph type="title"/>
          </p:nvPr>
        </p:nvSpPr>
        <p:spPr/>
        <p:txBody>
          <a:bodyPr/>
          <a:lstStyle/>
          <a:p>
            <a:r>
              <a:rPr lang="en-US" dirty="0" smtClean="0"/>
              <a:t>Love is a belief</a:t>
            </a:r>
            <a:endParaRPr lang="en-US" dirty="0"/>
          </a:p>
        </p:txBody>
      </p:sp>
    </p:spTree>
    <p:extLst>
      <p:ext uri="{BB962C8B-B14F-4D97-AF65-F5344CB8AC3E}">
        <p14:creationId xmlns:p14="http://schemas.microsoft.com/office/powerpoint/2010/main" val="2709364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10574" cy="5090160"/>
          </a:xfrm>
        </p:spPr>
        <p:txBody>
          <a:bodyPr>
            <a:normAutofit lnSpcReduction="10000"/>
          </a:bodyPr>
          <a:lstStyle/>
          <a:p>
            <a:pPr marL="285750" lvl="0" indent="-285750">
              <a:buFont typeface="Arial" panose="020B0604020202020204" pitchFamily="34" charset="0"/>
              <a:buChar char="•"/>
            </a:pPr>
            <a:r>
              <a:rPr lang="en-US" sz="3200" dirty="0"/>
              <a:t>Kierkegaard = to have faith, one </a:t>
            </a:r>
            <a:r>
              <a:rPr lang="en-US" sz="3200" b="1" dirty="0"/>
              <a:t>had</a:t>
            </a:r>
            <a:r>
              <a:rPr lang="en-US" sz="3200" dirty="0"/>
              <a:t> to have doubt (dependent relationship</a:t>
            </a:r>
            <a:r>
              <a:rPr lang="en-US" sz="3200" dirty="0" smtClean="0"/>
              <a:t>)</a:t>
            </a:r>
            <a:endParaRPr lang="en-US" sz="3200" dirty="0"/>
          </a:p>
          <a:p>
            <a:pPr marL="285750" lvl="0" indent="-285750">
              <a:buFont typeface="Arial" panose="020B0604020202020204" pitchFamily="34" charset="0"/>
              <a:buChar char="•"/>
            </a:pPr>
            <a:r>
              <a:rPr lang="en-US" sz="3200" dirty="0"/>
              <a:t>no way to deny the existence of God if there was indisputable evidence of existence (conversely, to deny existence of pencils is irrational when I can easily throw a box of them at you) </a:t>
            </a:r>
          </a:p>
          <a:p>
            <a:pPr marL="285750" lvl="0" indent="-285750">
              <a:buFont typeface="Arial" panose="020B0604020202020204" pitchFamily="34" charset="0"/>
              <a:buChar char="•"/>
            </a:pPr>
            <a:r>
              <a:rPr lang="en-US" sz="3200" dirty="0"/>
              <a:t>without some doubt, one’s faith in God is not a faith worth having (connects back to criticism of the church and its operating principles)</a:t>
            </a:r>
          </a:p>
          <a:p>
            <a:endParaRPr lang="en-US" dirty="0"/>
          </a:p>
        </p:txBody>
      </p:sp>
      <p:sp>
        <p:nvSpPr>
          <p:cNvPr id="3" name="Title 2"/>
          <p:cNvSpPr>
            <a:spLocks noGrp="1"/>
          </p:cNvSpPr>
          <p:nvPr>
            <p:ph type="title"/>
          </p:nvPr>
        </p:nvSpPr>
        <p:spPr/>
        <p:txBody>
          <a:bodyPr/>
          <a:lstStyle/>
          <a:p>
            <a:r>
              <a:rPr lang="en-US" dirty="0" smtClean="0"/>
              <a:t>Pencils vs love</a:t>
            </a:r>
            <a:endParaRPr lang="en-US" dirty="0"/>
          </a:p>
        </p:txBody>
      </p:sp>
    </p:spTree>
    <p:extLst>
      <p:ext uri="{BB962C8B-B14F-4D97-AF65-F5344CB8AC3E}">
        <p14:creationId xmlns:p14="http://schemas.microsoft.com/office/powerpoint/2010/main" val="107592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lvl="0" indent="-285750">
              <a:buFont typeface="Arial" panose="020B0604020202020204" pitchFamily="34" charset="0"/>
              <a:buChar char="•"/>
            </a:pPr>
            <a:r>
              <a:rPr lang="en-US" sz="2800" dirty="0"/>
              <a:t>Therefore, belief in God is a necessary leap of faith—AKA subjective </a:t>
            </a:r>
            <a:r>
              <a:rPr lang="en-US" sz="2800" dirty="0" smtClean="0"/>
              <a:t>truth</a:t>
            </a:r>
            <a:endParaRPr lang="en-US" sz="2800" dirty="0"/>
          </a:p>
          <a:p>
            <a:pPr marL="285750" lvl="0" indent="-285750">
              <a:buFont typeface="Arial" panose="020B0604020202020204" pitchFamily="34" charset="0"/>
              <a:buChar char="•"/>
            </a:pPr>
            <a:r>
              <a:rPr lang="en-US" sz="2800" dirty="0"/>
              <a:t>A subjective truth is something which is true for a single individual, who has thought deeply and sincerely about that idea and has determined that this important idea is true for him/her—but not necessarily for everyone else  (I have a feeling Kierkegaard wouldn’t get  fanaticism…kind of like another guy we know.)</a:t>
            </a:r>
          </a:p>
          <a:p>
            <a:endParaRPr lang="en-US" dirty="0"/>
          </a:p>
        </p:txBody>
      </p:sp>
      <p:sp>
        <p:nvSpPr>
          <p:cNvPr id="3" name="Title 2"/>
          <p:cNvSpPr>
            <a:spLocks noGrp="1"/>
          </p:cNvSpPr>
          <p:nvPr>
            <p:ph type="title"/>
          </p:nvPr>
        </p:nvSpPr>
        <p:spPr/>
        <p:txBody>
          <a:bodyPr/>
          <a:lstStyle/>
          <a:p>
            <a:r>
              <a:rPr lang="en-US" dirty="0" smtClean="0"/>
              <a:t>Subjective truth</a:t>
            </a:r>
            <a:endParaRPr lang="en-US" dirty="0"/>
          </a:p>
        </p:txBody>
      </p:sp>
    </p:spTree>
    <p:extLst>
      <p:ext uri="{BB962C8B-B14F-4D97-AF65-F5344CB8AC3E}">
        <p14:creationId xmlns:p14="http://schemas.microsoft.com/office/powerpoint/2010/main" val="3552537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5013960"/>
          </a:xfrm>
        </p:spPr>
        <p:txBody>
          <a:bodyPr>
            <a:noAutofit/>
          </a:bodyPr>
          <a:lstStyle/>
          <a:p>
            <a:r>
              <a:rPr lang="en-US" sz="3600" dirty="0"/>
              <a:t>“If I am capable of grasping God objectively, I do not believe, but precisely because I cannot do this I must believe.  If I wish to preserve myself in faith I must constantly be intent upon holding fast the objective uncertainty, so as to remain out upon the deep, over seventy thousand fathoms of water, still preserving my faith.”</a:t>
            </a:r>
          </a:p>
        </p:txBody>
      </p:sp>
      <p:sp>
        <p:nvSpPr>
          <p:cNvPr id="3" name="Title 2"/>
          <p:cNvSpPr>
            <a:spLocks noGrp="1"/>
          </p:cNvSpPr>
          <p:nvPr>
            <p:ph type="title"/>
          </p:nvPr>
        </p:nvSpPr>
        <p:spPr/>
        <p:txBody>
          <a:bodyPr/>
          <a:lstStyle/>
          <a:p>
            <a:r>
              <a:rPr lang="en-US" dirty="0" smtClean="0"/>
              <a:t>Kierkegaard</a:t>
            </a:r>
            <a:endParaRPr lang="en-US" dirty="0"/>
          </a:p>
        </p:txBody>
      </p:sp>
    </p:spTree>
    <p:extLst>
      <p:ext uri="{BB962C8B-B14F-4D97-AF65-F5344CB8AC3E}">
        <p14:creationId xmlns:p14="http://schemas.microsoft.com/office/powerpoint/2010/main" val="2869754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3600" b="1" i="1" dirty="0"/>
              <a:t>Think back to Kierkegaard’s problems with the church.  What role does the individual play?  What role </a:t>
            </a:r>
            <a:r>
              <a:rPr lang="en-US" sz="3600" b="1" i="1" u="sng" dirty="0"/>
              <a:t>should</a:t>
            </a:r>
            <a:r>
              <a:rPr lang="en-US" sz="3600" b="1" i="1" dirty="0"/>
              <a:t> the individual play?</a:t>
            </a:r>
            <a:endParaRPr lang="en-US" sz="3600" dirty="0"/>
          </a:p>
          <a:p>
            <a:endParaRPr lang="en-US" dirty="0"/>
          </a:p>
        </p:txBody>
      </p:sp>
      <p:sp>
        <p:nvSpPr>
          <p:cNvPr id="3" name="Title 2"/>
          <p:cNvSpPr>
            <a:spLocks noGrp="1"/>
          </p:cNvSpPr>
          <p:nvPr>
            <p:ph type="title"/>
          </p:nvPr>
        </p:nvSpPr>
        <p:spPr>
          <a:xfrm>
            <a:off x="352426" y="228600"/>
            <a:ext cx="8334374" cy="1066800"/>
          </a:xfrm>
        </p:spPr>
        <p:txBody>
          <a:bodyPr>
            <a:normAutofit fontScale="90000"/>
          </a:bodyPr>
          <a:lstStyle/>
          <a:p>
            <a:r>
              <a:rPr lang="en-US" dirty="0"/>
              <a:t>H</a:t>
            </a:r>
            <a:r>
              <a:rPr lang="en-US" dirty="0" smtClean="0"/>
              <a:t>ow </a:t>
            </a:r>
            <a:r>
              <a:rPr lang="en-US" dirty="0"/>
              <a:t>does this connect to existentialism?  </a:t>
            </a:r>
          </a:p>
        </p:txBody>
      </p:sp>
    </p:spTree>
    <p:extLst>
      <p:ext uri="{BB962C8B-B14F-4D97-AF65-F5344CB8AC3E}">
        <p14:creationId xmlns:p14="http://schemas.microsoft.com/office/powerpoint/2010/main" val="1855029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742950" indent="-742950">
              <a:buFont typeface="Arial" panose="020B0604020202020204" pitchFamily="34" charset="0"/>
              <a:buChar char="•"/>
            </a:pPr>
            <a:r>
              <a:rPr lang="en-US" sz="4000" dirty="0"/>
              <a:t>Kierkegaard believed that no relationship with God was significant or fulfilling unless it relied exclusively on one person’s passionate beliefs</a:t>
            </a:r>
          </a:p>
        </p:txBody>
      </p:sp>
      <p:sp>
        <p:nvSpPr>
          <p:cNvPr id="3" name="Title 2"/>
          <p:cNvSpPr>
            <a:spLocks noGrp="1"/>
          </p:cNvSpPr>
          <p:nvPr>
            <p:ph type="title"/>
          </p:nvPr>
        </p:nvSpPr>
        <p:spPr/>
        <p:txBody>
          <a:bodyPr/>
          <a:lstStyle/>
          <a:p>
            <a:r>
              <a:rPr lang="en-US" dirty="0" smtClean="0"/>
              <a:t>Philosophy</a:t>
            </a:r>
            <a:endParaRPr lang="en-US" dirty="0"/>
          </a:p>
        </p:txBody>
      </p:sp>
    </p:spTree>
    <p:extLst>
      <p:ext uri="{BB962C8B-B14F-4D97-AF65-F5344CB8AC3E}">
        <p14:creationId xmlns:p14="http://schemas.microsoft.com/office/powerpoint/2010/main" val="1301333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4000" b="1" i="1" dirty="0"/>
              <a:t>What was more interesting to you personally:  questioning belief in pencils or belief in love?  Why?</a:t>
            </a:r>
            <a:endParaRPr lang="en-US" sz="4000" dirty="0"/>
          </a:p>
          <a:p>
            <a:endParaRPr lang="en-US"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3321279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4000" b="1" dirty="0" smtClean="0">
              <a:latin typeface="Euphemia" panose="020B0503040102020104" pitchFamily="34" charset="0"/>
            </a:endParaRPr>
          </a:p>
          <a:p>
            <a:endParaRPr lang="en-US" sz="4000" b="1" dirty="0">
              <a:latin typeface="Euphemia" panose="020B0503040102020104" pitchFamily="34" charset="0"/>
            </a:endParaRPr>
          </a:p>
          <a:p>
            <a:r>
              <a:rPr lang="en-US" sz="4000" b="1" dirty="0" smtClean="0">
                <a:latin typeface="Euphemia" panose="020B0503040102020104" pitchFamily="34" charset="0"/>
              </a:rPr>
              <a:t>Sound </a:t>
            </a:r>
            <a:r>
              <a:rPr lang="en-US" sz="4000" b="1" dirty="0">
                <a:latin typeface="Euphemia" panose="020B0503040102020104" pitchFamily="34" charset="0"/>
              </a:rPr>
              <a:t>like an oxymoron?  Why?</a:t>
            </a:r>
            <a:endParaRPr lang="en-US" sz="4000" dirty="0">
              <a:latin typeface="Euphemia" panose="020B0503040102020104" pitchFamily="34" charset="0"/>
            </a:endParaRPr>
          </a:p>
        </p:txBody>
      </p:sp>
      <p:sp>
        <p:nvSpPr>
          <p:cNvPr id="3" name="Title 2"/>
          <p:cNvSpPr>
            <a:spLocks noGrp="1"/>
          </p:cNvSpPr>
          <p:nvPr>
            <p:ph type="title"/>
          </p:nvPr>
        </p:nvSpPr>
        <p:spPr/>
        <p:txBody>
          <a:bodyPr/>
          <a:lstStyle/>
          <a:p>
            <a:pPr algn="ctr"/>
            <a:r>
              <a:rPr lang="en-US" b="1" i="1" dirty="0">
                <a:latin typeface="Euphemia" panose="020B0503040102020104" pitchFamily="34" charset="0"/>
              </a:rPr>
              <a:t>Christian Existentialism</a:t>
            </a:r>
            <a:endParaRPr lang="en-US" dirty="0">
              <a:latin typeface="Euphemia" panose="020B0503040102020104" pitchFamily="34" charset="0"/>
            </a:endParaRPr>
          </a:p>
        </p:txBody>
      </p:sp>
    </p:spTree>
    <p:extLst>
      <p:ext uri="{BB962C8B-B14F-4D97-AF65-F5344CB8AC3E}">
        <p14:creationId xmlns:p14="http://schemas.microsoft.com/office/powerpoint/2010/main" val="72840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5166360"/>
          </a:xfrm>
        </p:spPr>
        <p:txBody>
          <a:bodyPr/>
          <a:lstStyle/>
          <a:p>
            <a:pPr marL="285750" lvl="0" indent="-285750">
              <a:buFont typeface="Arial" panose="020B0604020202020204" pitchFamily="34" charset="0"/>
              <a:buChar char="•"/>
            </a:pPr>
            <a:r>
              <a:rPr lang="en-US" sz="2800" dirty="0"/>
              <a:t>I’m going to guess love; there’s nothing interesting or thought-provoking about an objective truth about pencils.  It doesn’t make me examine my life in any way.  It is of no importance to me personally to prove or disprove the existence of pencils. </a:t>
            </a:r>
          </a:p>
          <a:p>
            <a:pPr marL="285750" lvl="0" indent="-285750">
              <a:buFont typeface="Arial" panose="020B0604020202020204" pitchFamily="34" charset="0"/>
              <a:buChar char="•"/>
            </a:pPr>
            <a:r>
              <a:rPr lang="en-US" sz="2800" dirty="0"/>
              <a:t>Love, on the other hand, or the existence of God, does connect to my life.  It is thought-provoking.  And it’s more interesting because it is a subjective truth and not an objective truth.  It’s also something that requires faith, and thus some element of doubt.  It is something which is </a:t>
            </a:r>
            <a:r>
              <a:rPr lang="en-US" sz="2800" i="1" dirty="0"/>
              <a:t>essential to my existence</a:t>
            </a:r>
            <a:r>
              <a:rPr lang="en-US" sz="2800" dirty="0"/>
              <a:t>.  </a:t>
            </a:r>
          </a:p>
          <a:p>
            <a:endParaRPr lang="en-US" dirty="0"/>
          </a:p>
        </p:txBody>
      </p:sp>
      <p:sp>
        <p:nvSpPr>
          <p:cNvPr id="3" name="Title 2"/>
          <p:cNvSpPr>
            <a:spLocks noGrp="1"/>
          </p:cNvSpPr>
          <p:nvPr>
            <p:ph type="title"/>
          </p:nvPr>
        </p:nvSpPr>
        <p:spPr/>
        <p:txBody>
          <a:bodyPr/>
          <a:lstStyle/>
          <a:p>
            <a:r>
              <a:rPr lang="en-US" dirty="0" smtClean="0"/>
              <a:t>response</a:t>
            </a:r>
            <a:endParaRPr lang="en-US" dirty="0"/>
          </a:p>
        </p:txBody>
      </p:sp>
    </p:spTree>
    <p:extLst>
      <p:ext uri="{BB962C8B-B14F-4D97-AF65-F5344CB8AC3E}">
        <p14:creationId xmlns:p14="http://schemas.microsoft.com/office/powerpoint/2010/main" val="3696455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05774" cy="4937760"/>
          </a:xfrm>
        </p:spPr>
        <p:txBody>
          <a:bodyPr/>
          <a:lstStyle/>
          <a:p>
            <a:pPr marL="742950" indent="-742950">
              <a:buAutoNum type="arabicPeriod" startAt="5"/>
            </a:pPr>
            <a:r>
              <a:rPr lang="en-US" sz="3600" dirty="0" smtClean="0"/>
              <a:t>connecting </a:t>
            </a:r>
            <a:r>
              <a:rPr lang="en-US" sz="3600" dirty="0"/>
              <a:t>thread:  the most important elements of an individual’s existence are the significant, </a:t>
            </a:r>
            <a:r>
              <a:rPr lang="en-US" sz="3600" i="1" dirty="0"/>
              <a:t>subjective</a:t>
            </a:r>
            <a:r>
              <a:rPr lang="en-US" sz="3600" dirty="0"/>
              <a:t> choices that s/he makes that relate to that existence—this is what counts toward a meaningful </a:t>
            </a:r>
            <a:r>
              <a:rPr lang="en-US" sz="3600" dirty="0" smtClean="0"/>
              <a:t>life</a:t>
            </a:r>
          </a:p>
          <a:p>
            <a:pPr algn="ctr"/>
            <a:r>
              <a:rPr lang="en-US" sz="4000" i="1" dirty="0" smtClean="0"/>
              <a:t>This </a:t>
            </a:r>
            <a:r>
              <a:rPr lang="en-US" sz="4000" i="1" dirty="0"/>
              <a:t>is basically existentialism</a:t>
            </a:r>
            <a:r>
              <a:rPr lang="en-US" sz="4000" i="1" dirty="0" smtClean="0"/>
              <a:t>!</a:t>
            </a:r>
            <a:endParaRPr lang="en-US" sz="4000" i="1" dirty="0"/>
          </a:p>
          <a:p>
            <a:endParaRPr lang="en-US" dirty="0"/>
          </a:p>
        </p:txBody>
      </p:sp>
      <p:sp>
        <p:nvSpPr>
          <p:cNvPr id="3" name="Title 2"/>
          <p:cNvSpPr>
            <a:spLocks noGrp="1"/>
          </p:cNvSpPr>
          <p:nvPr>
            <p:ph type="title"/>
          </p:nvPr>
        </p:nvSpPr>
        <p:spPr/>
        <p:txBody>
          <a:bodyPr/>
          <a:lstStyle/>
          <a:p>
            <a:r>
              <a:rPr lang="en-US" dirty="0" smtClean="0"/>
              <a:t>philosophy</a:t>
            </a:r>
            <a:endParaRPr lang="en-US" dirty="0"/>
          </a:p>
        </p:txBody>
      </p:sp>
    </p:spTree>
    <p:extLst>
      <p:ext uri="{BB962C8B-B14F-4D97-AF65-F5344CB8AC3E}">
        <p14:creationId xmlns:p14="http://schemas.microsoft.com/office/powerpoint/2010/main" val="1719045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5013960"/>
          </a:xfrm>
        </p:spPr>
        <p:txBody>
          <a:bodyPr>
            <a:normAutofit/>
          </a:bodyPr>
          <a:lstStyle/>
          <a:p>
            <a:pPr marL="285750" indent="-285750">
              <a:buFont typeface="Arial" panose="020B0604020202020204" pitchFamily="34" charset="0"/>
              <a:buChar char="•"/>
            </a:pPr>
            <a:r>
              <a:rPr lang="en-US" sz="2800" dirty="0"/>
              <a:t>Tolstoy:  after </a:t>
            </a:r>
            <a:r>
              <a:rPr lang="en-US" sz="2800" i="1" dirty="0"/>
              <a:t>Anna Karenina</a:t>
            </a:r>
            <a:r>
              <a:rPr lang="en-US" sz="2800" dirty="0"/>
              <a:t>, midlife crisis </a:t>
            </a:r>
          </a:p>
          <a:p>
            <a:pPr marL="285750" lvl="0" indent="-285750">
              <a:buFont typeface="Arial" panose="020B0604020202020204" pitchFamily="34" charset="0"/>
              <a:buChar char="•"/>
            </a:pPr>
            <a:r>
              <a:rPr lang="en-US" sz="2800" dirty="0"/>
              <a:t>No point in living if he didn’t figure out what the purpose of life</a:t>
            </a:r>
          </a:p>
          <a:p>
            <a:pPr marL="285750" lvl="0" indent="-285750">
              <a:buFont typeface="Arial" panose="020B0604020202020204" pitchFamily="34" charset="0"/>
              <a:buChar char="•"/>
            </a:pPr>
            <a:r>
              <a:rPr lang="en-US" sz="2800" dirty="0"/>
              <a:t>He experienced a significant religious conversion, embraced ideas like communal living, non-violence, and anarchism</a:t>
            </a:r>
          </a:p>
          <a:p>
            <a:pPr marL="285750" lvl="0" indent="-285750">
              <a:buFont typeface="Arial" panose="020B0604020202020204" pitchFamily="34" charset="0"/>
              <a:buChar char="•"/>
            </a:pPr>
            <a:r>
              <a:rPr lang="en-US" sz="2800" i="1" dirty="0"/>
              <a:t>The Death of Ivan </a:t>
            </a:r>
            <a:r>
              <a:rPr lang="en-US" sz="2800" i="1" dirty="0" err="1"/>
              <a:t>Ilych</a:t>
            </a:r>
            <a:r>
              <a:rPr lang="en-US" sz="2800" dirty="0"/>
              <a:t> is the first piece of literature he wrote after his conversion (he published </a:t>
            </a:r>
            <a:r>
              <a:rPr lang="en-US" sz="2800" i="1" dirty="0"/>
              <a:t>A Confession</a:t>
            </a:r>
            <a:r>
              <a:rPr lang="en-US" sz="2800" dirty="0"/>
              <a:t> in 1881, which was a personal statement on his new views)</a:t>
            </a:r>
          </a:p>
          <a:p>
            <a:endParaRPr lang="en-US" dirty="0"/>
          </a:p>
        </p:txBody>
      </p:sp>
      <p:sp>
        <p:nvSpPr>
          <p:cNvPr id="3" name="Title 2"/>
          <p:cNvSpPr>
            <a:spLocks noGrp="1"/>
          </p:cNvSpPr>
          <p:nvPr>
            <p:ph type="title"/>
          </p:nvPr>
        </p:nvSpPr>
        <p:spPr/>
        <p:txBody>
          <a:bodyPr/>
          <a:lstStyle/>
          <a:p>
            <a:r>
              <a:rPr lang="en-US" dirty="0" smtClean="0"/>
              <a:t>Tolstoy’s connection</a:t>
            </a:r>
            <a:endParaRPr lang="en-US" dirty="0"/>
          </a:p>
        </p:txBody>
      </p:sp>
    </p:spTree>
    <p:extLst>
      <p:ext uri="{BB962C8B-B14F-4D97-AF65-F5344CB8AC3E}">
        <p14:creationId xmlns:p14="http://schemas.microsoft.com/office/powerpoint/2010/main" val="2207831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sz="4000" b="1" i="1" dirty="0" smtClean="0"/>
              <a:t>Does </a:t>
            </a:r>
            <a:r>
              <a:rPr lang="en-US" sz="4000" b="1" i="1" dirty="0"/>
              <a:t>theistic or Christian existentialism play a role in </a:t>
            </a:r>
            <a:r>
              <a:rPr lang="en-US" sz="4000" b="1" i="1" u="sng" dirty="0"/>
              <a:t>The Death of Ivan </a:t>
            </a:r>
            <a:r>
              <a:rPr lang="en-US" sz="4000" b="1" i="1" u="sng" dirty="0" err="1"/>
              <a:t>Ilych</a:t>
            </a:r>
            <a:r>
              <a:rPr lang="en-US" sz="4000" b="1" i="1" dirty="0"/>
              <a:t>?</a:t>
            </a:r>
            <a:endParaRPr lang="en-US" sz="4000" dirty="0"/>
          </a:p>
          <a:p>
            <a:endParaRPr lang="en-US" dirty="0"/>
          </a:p>
        </p:txBody>
      </p:sp>
      <p:sp>
        <p:nvSpPr>
          <p:cNvPr id="3" name="Title 2"/>
          <p:cNvSpPr>
            <a:spLocks noGrp="1"/>
          </p:cNvSpPr>
          <p:nvPr>
            <p:ph type="title"/>
          </p:nvPr>
        </p:nvSpPr>
        <p:spPr/>
        <p:txBody>
          <a:bodyPr/>
          <a:lstStyle/>
          <a:p>
            <a:r>
              <a:rPr lang="en-US" b="1" i="1" dirty="0" smtClean="0"/>
              <a:t>The </a:t>
            </a:r>
            <a:r>
              <a:rPr lang="en-US" b="1" i="1" dirty="0"/>
              <a:t>big question:</a:t>
            </a:r>
            <a:endParaRPr lang="en-US" dirty="0"/>
          </a:p>
        </p:txBody>
      </p:sp>
    </p:spTree>
    <p:extLst>
      <p:ext uri="{BB962C8B-B14F-4D97-AF65-F5344CB8AC3E}">
        <p14:creationId xmlns:p14="http://schemas.microsoft.com/office/powerpoint/2010/main" val="2030690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sz="4000" dirty="0" smtClean="0">
              <a:latin typeface="Euphemia" panose="020B0503040102020104" pitchFamily="34" charset="0"/>
            </a:endParaRPr>
          </a:p>
          <a:p>
            <a:r>
              <a:rPr lang="en-US" sz="4000" dirty="0" smtClean="0">
                <a:latin typeface="Euphemia" panose="020B0503040102020104" pitchFamily="34" charset="0"/>
              </a:rPr>
              <a:t>-Danish philosopher who first introduced the idea now known as Christian existentialism; a prolific writer of profound depth</a:t>
            </a:r>
            <a:endParaRPr lang="en-US" sz="4000" dirty="0">
              <a:latin typeface="Euphemia" panose="020B0503040102020104" pitchFamily="34" charset="0"/>
            </a:endParaRPr>
          </a:p>
          <a:p>
            <a:endParaRPr lang="en-US" dirty="0"/>
          </a:p>
        </p:txBody>
      </p:sp>
      <p:sp>
        <p:nvSpPr>
          <p:cNvPr id="3" name="Title 2"/>
          <p:cNvSpPr>
            <a:spLocks noGrp="1"/>
          </p:cNvSpPr>
          <p:nvPr>
            <p:ph type="title"/>
          </p:nvPr>
        </p:nvSpPr>
        <p:spPr/>
        <p:txBody>
          <a:bodyPr/>
          <a:lstStyle/>
          <a:p>
            <a:pPr algn="ctr"/>
            <a:r>
              <a:rPr lang="en-US" b="1" dirty="0" err="1">
                <a:latin typeface="Euphemia" panose="020B0503040102020104" pitchFamily="34" charset="0"/>
              </a:rPr>
              <a:t>Søren</a:t>
            </a:r>
            <a:r>
              <a:rPr lang="en-US" b="1" dirty="0">
                <a:latin typeface="Euphemia" panose="020B0503040102020104" pitchFamily="34" charset="0"/>
              </a:rPr>
              <a:t> Kierkegaard (1813-1855)</a:t>
            </a:r>
            <a:r>
              <a:rPr lang="en-US" dirty="0">
                <a:latin typeface="Euphemia" panose="020B0503040102020104" pitchFamily="34" charset="0"/>
              </a:rPr>
              <a:t> </a:t>
            </a:r>
          </a:p>
        </p:txBody>
      </p:sp>
    </p:spTree>
    <p:extLst>
      <p:ext uri="{BB962C8B-B14F-4D97-AF65-F5344CB8AC3E}">
        <p14:creationId xmlns:p14="http://schemas.microsoft.com/office/powerpoint/2010/main" val="477218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Euphemia" panose="020B0503040102020104" pitchFamily="34" charset="0"/>
              </a:rPr>
              <a:t>“The </a:t>
            </a:r>
            <a:r>
              <a:rPr lang="en-US" dirty="0" err="1" smtClean="0">
                <a:latin typeface="Euphemia" panose="020B0503040102020104" pitchFamily="34" charset="0"/>
              </a:rPr>
              <a:t>Zax</a:t>
            </a:r>
            <a:r>
              <a:rPr lang="en-US" dirty="0" smtClean="0">
                <a:latin typeface="Euphemia" panose="020B0503040102020104" pitchFamily="34" charset="0"/>
              </a:rPr>
              <a:t>”</a:t>
            </a:r>
            <a:endParaRPr lang="en-US" dirty="0">
              <a:latin typeface="Euphemia" panose="020B0503040102020104"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95400"/>
            <a:ext cx="693734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91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4724400"/>
          </a:xfrm>
        </p:spPr>
        <p:txBody>
          <a:bodyPr/>
          <a:lstStyle/>
          <a:p>
            <a:pPr marL="742950" indent="-742950">
              <a:buAutoNum type="arabicPeriod"/>
            </a:pPr>
            <a:r>
              <a:rPr lang="en-US" sz="4000" dirty="0" smtClean="0">
                <a:latin typeface="Euphemia" panose="020B0503040102020104" pitchFamily="34" charset="0"/>
              </a:rPr>
              <a:t>Man </a:t>
            </a:r>
            <a:r>
              <a:rPr lang="en-US" sz="4000" dirty="0">
                <a:latin typeface="Euphemia" panose="020B0503040102020104" pitchFamily="34" charset="0"/>
              </a:rPr>
              <a:t>has three stages in life: the aesthetic, the ethical, and the </a:t>
            </a:r>
            <a:r>
              <a:rPr lang="en-US" sz="4000" dirty="0" smtClean="0">
                <a:latin typeface="Euphemia" panose="020B0503040102020104" pitchFamily="34" charset="0"/>
              </a:rPr>
              <a:t>religious</a:t>
            </a:r>
          </a:p>
          <a:p>
            <a:endParaRPr lang="en-US" dirty="0"/>
          </a:p>
        </p:txBody>
      </p:sp>
      <p:sp>
        <p:nvSpPr>
          <p:cNvPr id="3" name="Title 2"/>
          <p:cNvSpPr>
            <a:spLocks noGrp="1"/>
          </p:cNvSpPr>
          <p:nvPr>
            <p:ph type="title"/>
          </p:nvPr>
        </p:nvSpPr>
        <p:spPr/>
        <p:txBody>
          <a:bodyPr>
            <a:normAutofit/>
          </a:bodyPr>
          <a:lstStyle/>
          <a:p>
            <a:pPr algn="ctr"/>
            <a:r>
              <a:rPr lang="en-US" dirty="0">
                <a:latin typeface="Euphemia" panose="020B0503040102020104" pitchFamily="34" charset="0"/>
              </a:rPr>
              <a:t>a woeful summary</a:t>
            </a:r>
            <a:r>
              <a:rPr lang="en-US" dirty="0" smtClean="0">
                <a:latin typeface="Euphemia" panose="020B0503040102020104" pitchFamily="34" charset="0"/>
              </a:rPr>
              <a:t>:</a:t>
            </a:r>
            <a:endParaRPr lang="en-US" dirty="0">
              <a:latin typeface="Euphemia" panose="020B0503040102020104" pitchFamily="34" charset="0"/>
            </a:endParaRPr>
          </a:p>
        </p:txBody>
      </p:sp>
    </p:spTree>
    <p:extLst>
      <p:ext uri="{BB962C8B-B14F-4D97-AF65-F5344CB8AC3E}">
        <p14:creationId xmlns:p14="http://schemas.microsoft.com/office/powerpoint/2010/main" val="1874077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463040"/>
            <a:ext cx="8686800" cy="5013960"/>
          </a:xfrm>
        </p:spPr>
        <p:txBody>
          <a:bodyPr>
            <a:noAutofit/>
          </a:bodyPr>
          <a:lstStyle/>
          <a:p>
            <a:pPr lvl="0"/>
            <a:r>
              <a:rPr lang="en-US" sz="3600" dirty="0" smtClean="0">
                <a:latin typeface="Euphemia" panose="020B0503040102020104" pitchFamily="34" charset="0"/>
              </a:rPr>
              <a:t>+pursuit </a:t>
            </a:r>
            <a:r>
              <a:rPr lang="en-US" sz="3600" dirty="0">
                <a:latin typeface="Euphemia" panose="020B0503040102020104" pitchFamily="34" charset="0"/>
              </a:rPr>
              <a:t>of pleasant but trivial goals, superficial achievements </a:t>
            </a:r>
          </a:p>
          <a:p>
            <a:r>
              <a:rPr lang="en-US" sz="3600" b="1" dirty="0">
                <a:latin typeface="Euphemia" panose="020B0503040102020104" pitchFamily="34" charset="0"/>
              </a:rPr>
              <a:t>+</a:t>
            </a:r>
            <a:r>
              <a:rPr lang="en-US" sz="3600" dirty="0">
                <a:latin typeface="Euphemia" panose="020B0503040102020104" pitchFamily="34" charset="0"/>
              </a:rPr>
              <a:t> easily develop feelings of emptiness and dread (AKA angst) about superficiality of </a:t>
            </a:r>
            <a:r>
              <a:rPr lang="en-US" sz="3600" dirty="0" smtClean="0">
                <a:latin typeface="Euphemia" panose="020B0503040102020104" pitchFamily="34" charset="0"/>
              </a:rPr>
              <a:t>life</a:t>
            </a:r>
            <a:endParaRPr lang="en-US" sz="3600" dirty="0">
              <a:latin typeface="Euphemia" panose="020B0503040102020104" pitchFamily="34" charset="0"/>
            </a:endParaRPr>
          </a:p>
          <a:p>
            <a:r>
              <a:rPr lang="en-US" sz="3600" b="1" dirty="0">
                <a:latin typeface="Euphemia" panose="020B0503040102020104" pitchFamily="34" charset="0"/>
              </a:rPr>
              <a:t>+</a:t>
            </a:r>
            <a:r>
              <a:rPr lang="en-US" sz="3600" dirty="0">
                <a:latin typeface="Euphemia" panose="020B0503040102020104" pitchFamily="34" charset="0"/>
              </a:rPr>
              <a:t>Kierkegaard’s belief:  angst=good (provides recognition of the triviality of one’s life and pursuits, and can lead to hope of a new life)</a:t>
            </a:r>
          </a:p>
          <a:p>
            <a:endParaRPr lang="en-US" sz="1600" dirty="0">
              <a:latin typeface="Euphemia" panose="020B0503040102020104" pitchFamily="34" charset="0"/>
            </a:endParaRPr>
          </a:p>
        </p:txBody>
      </p:sp>
      <p:sp>
        <p:nvSpPr>
          <p:cNvPr id="3" name="Title 2"/>
          <p:cNvSpPr>
            <a:spLocks noGrp="1"/>
          </p:cNvSpPr>
          <p:nvPr>
            <p:ph type="title"/>
          </p:nvPr>
        </p:nvSpPr>
        <p:spPr/>
        <p:txBody>
          <a:bodyPr/>
          <a:lstStyle/>
          <a:p>
            <a:r>
              <a:rPr lang="en-US" dirty="0">
                <a:latin typeface="Euphemia" panose="020B0503040102020104" pitchFamily="34" charset="0"/>
              </a:rPr>
              <a:t>Aesthetic: </a:t>
            </a:r>
          </a:p>
        </p:txBody>
      </p:sp>
    </p:spTree>
    <p:extLst>
      <p:ext uri="{BB962C8B-B14F-4D97-AF65-F5344CB8AC3E}">
        <p14:creationId xmlns:p14="http://schemas.microsoft.com/office/powerpoint/2010/main" val="1099000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62974" cy="4724400"/>
          </a:xfrm>
        </p:spPr>
        <p:txBody>
          <a:bodyPr/>
          <a:lstStyle/>
          <a:p>
            <a:pPr lvl="0"/>
            <a:r>
              <a:rPr lang="en-US" sz="4000" dirty="0">
                <a:latin typeface="Euphemia" panose="020B0503040102020104" pitchFamily="34" charset="0"/>
              </a:rPr>
              <a:t>+</a:t>
            </a:r>
            <a:r>
              <a:rPr lang="en-US" sz="4000" dirty="0" smtClean="0">
                <a:latin typeface="Euphemia" panose="020B0503040102020104" pitchFamily="34" charset="0"/>
              </a:rPr>
              <a:t>transcending </a:t>
            </a:r>
            <a:r>
              <a:rPr lang="en-US" sz="4000" dirty="0">
                <a:latin typeface="Euphemia" panose="020B0503040102020104" pitchFamily="34" charset="0"/>
              </a:rPr>
              <a:t>“shallow pleasantries” of social acceptance </a:t>
            </a:r>
          </a:p>
          <a:p>
            <a:r>
              <a:rPr lang="en-US" sz="4000" dirty="0">
                <a:latin typeface="Euphemia" panose="020B0503040102020104" pitchFamily="34" charset="0"/>
              </a:rPr>
              <a:t>+attempt to do what is right </a:t>
            </a:r>
            <a:r>
              <a:rPr lang="en-US" sz="4000" dirty="0" smtClean="0">
                <a:latin typeface="Euphemia" panose="020B0503040102020104" pitchFamily="34" charset="0"/>
              </a:rPr>
              <a:t>personally</a:t>
            </a:r>
            <a:endParaRPr lang="en-US" sz="4000" dirty="0">
              <a:latin typeface="Euphemia" panose="020B0503040102020104" pitchFamily="34" charset="0"/>
            </a:endParaRPr>
          </a:p>
          <a:p>
            <a:r>
              <a:rPr lang="en-US" sz="4000" dirty="0">
                <a:latin typeface="Euphemia" panose="020B0503040102020104" pitchFamily="34" charset="0"/>
              </a:rPr>
              <a:t>+Free </a:t>
            </a:r>
            <a:r>
              <a:rPr lang="en-US" sz="4000" dirty="0" smtClean="0">
                <a:latin typeface="Euphemia" panose="020B0503040102020104" pitchFamily="34" charset="0"/>
              </a:rPr>
              <a:t>will (!!!)</a:t>
            </a:r>
            <a:endParaRPr lang="en-US" sz="4000" dirty="0">
              <a:latin typeface="Euphemia" panose="020B0503040102020104" pitchFamily="34" charset="0"/>
            </a:endParaRPr>
          </a:p>
          <a:p>
            <a:endParaRPr lang="en-US" dirty="0"/>
          </a:p>
        </p:txBody>
      </p:sp>
      <p:sp>
        <p:nvSpPr>
          <p:cNvPr id="3" name="Title 2"/>
          <p:cNvSpPr>
            <a:spLocks noGrp="1"/>
          </p:cNvSpPr>
          <p:nvPr>
            <p:ph type="title"/>
          </p:nvPr>
        </p:nvSpPr>
        <p:spPr/>
        <p:txBody>
          <a:bodyPr/>
          <a:lstStyle/>
          <a:p>
            <a:r>
              <a:rPr lang="en-US" dirty="0">
                <a:latin typeface="Euphemia" panose="020B0503040102020104" pitchFamily="34" charset="0"/>
              </a:rPr>
              <a:t>Ethical: </a:t>
            </a:r>
          </a:p>
        </p:txBody>
      </p:sp>
    </p:spTree>
    <p:extLst>
      <p:ext uri="{BB962C8B-B14F-4D97-AF65-F5344CB8AC3E}">
        <p14:creationId xmlns:p14="http://schemas.microsoft.com/office/powerpoint/2010/main" val="2092290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r>
              <a:rPr lang="en-US" sz="4000" dirty="0"/>
              <a:t>surrender any concept of self, essentially consumed by God</a:t>
            </a:r>
          </a:p>
          <a:p>
            <a:endParaRPr lang="en-US" dirty="0"/>
          </a:p>
        </p:txBody>
      </p:sp>
      <p:sp>
        <p:nvSpPr>
          <p:cNvPr id="3" name="Title 2"/>
          <p:cNvSpPr>
            <a:spLocks noGrp="1"/>
          </p:cNvSpPr>
          <p:nvPr>
            <p:ph type="title"/>
          </p:nvPr>
        </p:nvSpPr>
        <p:spPr/>
        <p:txBody>
          <a:bodyPr/>
          <a:lstStyle/>
          <a:p>
            <a:r>
              <a:rPr lang="en-US" dirty="0"/>
              <a:t>Religious: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93115"/>
            <a:ext cx="4435509" cy="176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29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4972</TotalTime>
  <Words>1194</Words>
  <Application>Microsoft Office PowerPoint</Application>
  <PresentationFormat>On-screen Show (4:3)</PresentationFormat>
  <Paragraphs>102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Mylar</vt:lpstr>
      <vt:lpstr>The Death of Ivan Ilych</vt:lpstr>
      <vt:lpstr>existentialism</vt:lpstr>
      <vt:lpstr>Christian Existentialism</vt:lpstr>
      <vt:lpstr>Søren Kierkegaard (1813-1855) </vt:lpstr>
      <vt:lpstr>“The Zax”</vt:lpstr>
      <vt:lpstr>a woeful summary:</vt:lpstr>
      <vt:lpstr>Aesthetic: </vt:lpstr>
      <vt:lpstr>Ethical: </vt:lpstr>
      <vt:lpstr>Religious: </vt:lpstr>
      <vt:lpstr>Philosophy</vt:lpstr>
      <vt:lpstr>I’m spiritual but not religious…</vt:lpstr>
      <vt:lpstr>Anti-church Christian?</vt:lpstr>
      <vt:lpstr>According to Kierkegaard--</vt:lpstr>
      <vt:lpstr>Church = bad</vt:lpstr>
      <vt:lpstr>Anecdotal evidence</vt:lpstr>
      <vt:lpstr>Philosophy</vt:lpstr>
      <vt:lpstr>Written Response</vt:lpstr>
      <vt:lpstr>Responses</vt:lpstr>
      <vt:lpstr>question</vt:lpstr>
      <vt:lpstr>Answer</vt:lpstr>
      <vt:lpstr>What is faith?</vt:lpstr>
      <vt:lpstr>Written response</vt:lpstr>
      <vt:lpstr>Love is a belief</vt:lpstr>
      <vt:lpstr>Pencils vs love</vt:lpstr>
      <vt:lpstr>Subjective truth</vt:lpstr>
      <vt:lpstr>Kierkegaard</vt:lpstr>
      <vt:lpstr>How does this connect to existentialism?  </vt:lpstr>
      <vt:lpstr>Philosophy</vt:lpstr>
      <vt:lpstr>question</vt:lpstr>
      <vt:lpstr>response</vt:lpstr>
      <vt:lpstr>philosophy</vt:lpstr>
      <vt:lpstr>Tolstoy’s connection</vt:lpstr>
      <vt:lpstr>The big question: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DiMatteo</dc:creator>
  <cp:lastModifiedBy>Tiffany DiMatteo</cp:lastModifiedBy>
  <cp:revision>10</cp:revision>
  <dcterms:created xsi:type="dcterms:W3CDTF">2014-11-18T16:56:44Z</dcterms:created>
  <dcterms:modified xsi:type="dcterms:W3CDTF">2016-11-18T21:12:55Z</dcterms:modified>
</cp:coreProperties>
</file>