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1" r:id="rId9"/>
    <p:sldId id="269" r:id="rId10"/>
    <p:sldId id="263" r:id="rId11"/>
    <p:sldId id="264" r:id="rId12"/>
    <p:sldId id="267" r:id="rId13"/>
    <p:sldId id="265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4695881-021C-40A8-8F8C-0CF5AF25C095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64CC1-9B6A-4EF8-BDFE-F2D039DDEDE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5881-021C-40A8-8F8C-0CF5AF25C095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4CC1-9B6A-4EF8-BDFE-F2D039DDED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5881-021C-40A8-8F8C-0CF5AF25C095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4CC1-9B6A-4EF8-BDFE-F2D039DDEDE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4695881-021C-40A8-8F8C-0CF5AF25C095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064CC1-9B6A-4EF8-BDFE-F2D039DDEDE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5881-021C-40A8-8F8C-0CF5AF25C095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64CC1-9B6A-4EF8-BDFE-F2D039DDEDE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4695881-021C-40A8-8F8C-0CF5AF25C095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E064CC1-9B6A-4EF8-BDFE-F2D039DDEDE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4695881-021C-40A8-8F8C-0CF5AF25C095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E064CC1-9B6A-4EF8-BDFE-F2D039DDEDE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5881-021C-40A8-8F8C-0CF5AF25C095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64CC1-9B6A-4EF8-BDFE-F2D039DDEDE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5881-021C-40A8-8F8C-0CF5AF25C095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64CC1-9B6A-4EF8-BDFE-F2D039DDEDE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4695881-021C-40A8-8F8C-0CF5AF25C095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E064CC1-9B6A-4EF8-BDFE-F2D039DDEDE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24695881-021C-40A8-8F8C-0CF5AF25C095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7E064CC1-9B6A-4EF8-BDFE-F2D039DDEDE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24695881-021C-40A8-8F8C-0CF5AF25C095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7E064CC1-9B6A-4EF8-BDFE-F2D039DDEDE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bd_el-Ouahed_ben_Messaoud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124200"/>
            <a:ext cx="4013200" cy="428625"/>
          </a:xfrm>
        </p:spPr>
        <p:txBody>
          <a:bodyPr/>
          <a:lstStyle/>
          <a:p>
            <a:r>
              <a:rPr lang="en-US" dirty="0" smtClean="0"/>
              <a:t>English 4/</a:t>
            </a:r>
            <a:r>
              <a:rPr lang="en-US" dirty="0" err="1" smtClean="0"/>
              <a:t>DiMatteo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905000"/>
            <a:ext cx="4267200" cy="1295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Introduction to </a:t>
            </a:r>
            <a:r>
              <a:rPr lang="en-US" sz="2400" i="1" dirty="0" smtClean="0"/>
              <a:t>Othello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5509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458200" cy="5105400"/>
          </a:xfrm>
        </p:spPr>
        <p:txBody>
          <a:bodyPr>
            <a:normAutofit fontScale="92500" lnSpcReduction="10000"/>
          </a:bodyPr>
          <a:lstStyle/>
          <a:p>
            <a:endParaRPr lang="en-US" sz="6500" i="1" dirty="0" smtClean="0"/>
          </a:p>
          <a:p>
            <a:r>
              <a:rPr lang="en-US" sz="6500" i="1" dirty="0" smtClean="0"/>
              <a:t>The </a:t>
            </a:r>
            <a:r>
              <a:rPr lang="en-US" sz="6500" i="1" dirty="0" smtClean="0"/>
              <a:t>Tragedy of Othello</a:t>
            </a:r>
          </a:p>
          <a:p>
            <a:r>
              <a:rPr lang="en-US" sz="6500" i="1" dirty="0" smtClean="0"/>
              <a:t>The Moor of </a:t>
            </a:r>
            <a:r>
              <a:rPr lang="en-US" sz="6500" i="1" dirty="0" smtClean="0"/>
              <a:t>Venice</a:t>
            </a:r>
            <a:endParaRPr lang="en-US" sz="40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Connotations?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Unfamiliar words?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Foreshadowing?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Location?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dissection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77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534400" cy="407517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Act = Roman Numeral (I, II, III, IV, V)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Scene + Line = Arabic Numeral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Citation: I. 2. 40-41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Prose/rhyme/couplets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Iambic pentameter</a:t>
            </a:r>
          </a:p>
          <a:p>
            <a:pPr algn="l"/>
            <a:endParaRPr lang="en-US" dirty="0" smtClean="0"/>
          </a:p>
          <a:p>
            <a:pPr algn="l"/>
            <a:r>
              <a:rPr lang="en-US" sz="3200" dirty="0" smtClean="0"/>
              <a:t>“Thou </a:t>
            </a:r>
            <a:r>
              <a:rPr lang="en-US" sz="3200" dirty="0" err="1" smtClean="0"/>
              <a:t>toldst</a:t>
            </a:r>
            <a:r>
              <a:rPr lang="en-US" sz="3200" dirty="0" smtClean="0"/>
              <a:t> me thou didst hold him in thy hate.” </a:t>
            </a:r>
            <a:r>
              <a:rPr lang="en-US" dirty="0" smtClean="0"/>
              <a:t>(I.1.7)</a:t>
            </a:r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Need to know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89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dirty="0" smtClean="0"/>
              <a:t>Always five acts!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structure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1143000" y="2036618"/>
            <a:ext cx="6553200" cy="40386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1"/>
          </p:cNvCxnSpPr>
          <p:nvPr/>
        </p:nvCxnSpPr>
        <p:spPr>
          <a:xfrm flipH="1">
            <a:off x="2743200" y="4055918"/>
            <a:ext cx="38100" cy="2019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86200" y="2743200"/>
            <a:ext cx="0" cy="3332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29200" y="2743200"/>
            <a:ext cx="0" cy="3332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172200" y="4208318"/>
            <a:ext cx="38100" cy="2019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3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4000" dirty="0" smtClean="0"/>
              <a:t>Identity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4000" dirty="0" smtClean="0"/>
              <a:t>Race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4000" dirty="0" smtClean="0"/>
              <a:t>Love/loyalty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4000" dirty="0" smtClean="0"/>
              <a:t>Gender roles and expectations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4000" dirty="0" smtClean="0"/>
              <a:t>Hate/jealousy/manipulation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Themes/motifs</a:t>
            </a:r>
            <a:endParaRPr lang="en-US" sz="2400" dirty="0"/>
          </a:p>
        </p:txBody>
      </p:sp>
      <p:sp>
        <p:nvSpPr>
          <p:cNvPr id="4" name="AutoShape 2" descr="Displaying imag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Annotation/</a:t>
            </a:r>
            <a:r>
              <a:rPr lang="en-US" dirty="0" err="1" smtClean="0"/>
              <a:t>colormarking</a:t>
            </a:r>
            <a:r>
              <a:rPr lang="en-US" dirty="0" smtClean="0"/>
              <a:t> Excellence!</a:t>
            </a:r>
            <a:endParaRPr lang="en-US" dirty="0"/>
          </a:p>
        </p:txBody>
      </p:sp>
      <p:pic>
        <p:nvPicPr>
          <p:cNvPr id="1026" name="Picture 2" descr="C:\Users\tdimatteo\Downloads\imag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18" y="1796997"/>
            <a:ext cx="3551767" cy="475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dimatteo\Downloads\image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90070"/>
            <a:ext cx="3505200" cy="469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33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Have you ever felt JEALOUS?  Describe the situation, what brought on your jealousy, and how the situation ended. </a:t>
            </a:r>
          </a:p>
          <a:p>
            <a:r>
              <a:rPr lang="en-US" sz="3600" dirty="0" smtClean="0"/>
              <a:t>How does your opinion of jealousy compare to that of courtly love?  “No man who is not jealous can love.” 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Journal Topic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191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What do you know?  </a:t>
            </a:r>
            <a:endParaRPr lang="en-US" sz="6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Shakespeare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06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6200" y="2020824"/>
            <a:ext cx="8610600" cy="407517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b. 1564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d. 1616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Grew up in Stratford-upon-Avon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Married Anne Hathaway in 1582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(he was 18, she was 26)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Susanna born 5 months later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Twins: Judith and </a:t>
            </a:r>
            <a:r>
              <a:rPr lang="en-US" dirty="0" err="1" smtClean="0"/>
              <a:t>Hamnet</a:t>
            </a:r>
            <a:r>
              <a:rPr lang="en-US" dirty="0" smtClean="0"/>
              <a:t>, 1585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Hamnet</a:t>
            </a:r>
            <a:r>
              <a:rPr lang="en-US" dirty="0" smtClean="0"/>
              <a:t> dies in 1596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1585-1592: the “lost” years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1596-1606: the productive years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Shakespeare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52600"/>
            <a:ext cx="50554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6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57200"/>
            <a:ext cx="4114800" cy="701040"/>
          </a:xfrm>
        </p:spPr>
        <p:txBody>
          <a:bodyPr/>
          <a:lstStyle/>
          <a:p>
            <a:r>
              <a:rPr lang="en-US" dirty="0" smtClean="0"/>
              <a:t>Shakespeare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9452"/>
            <a:ext cx="4648200" cy="665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371600"/>
            <a:ext cx="4343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Actor, playwright, poet (director?)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Lord Chamberlain’s Men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King’s Men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 Globe Theater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Interesting will and epitaph…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796732"/>
            <a:ext cx="4114800" cy="302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52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533400"/>
            <a:ext cx="4114800" cy="701040"/>
          </a:xfrm>
        </p:spPr>
        <p:txBody>
          <a:bodyPr/>
          <a:lstStyle/>
          <a:p>
            <a:r>
              <a:rPr lang="en-US" dirty="0" smtClean="0"/>
              <a:t>Renaissance Geography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64673"/>
            <a:ext cx="681540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9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761999"/>
            <a:ext cx="4114800" cy="512619"/>
          </a:xfrm>
        </p:spPr>
        <p:txBody>
          <a:bodyPr/>
          <a:lstStyle/>
          <a:p>
            <a:r>
              <a:rPr lang="en-US" dirty="0" smtClean="0"/>
              <a:t>British Dudes and Chicks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36" y="1295401"/>
            <a:ext cx="3516103" cy="430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6" y="1295401"/>
            <a:ext cx="335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5715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OMG.  I’m so rich and bored.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617220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should get a hobby like brushing your hair.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914400"/>
            <a:ext cx="4114800" cy="396240"/>
          </a:xfrm>
        </p:spPr>
        <p:txBody>
          <a:bodyPr/>
          <a:lstStyle/>
          <a:p>
            <a:r>
              <a:rPr lang="en-US" dirty="0" smtClean="0"/>
              <a:t>And then there’s this guy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599"/>
            <a:ext cx="4191000" cy="551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32766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Moroccan ambassador to Elizabeth, </a:t>
            </a:r>
            <a:r>
              <a:rPr lang="en-US" sz="2000" dirty="0" err="1">
                <a:hlinkClick r:id="rId3" tooltip="Abd el-Ouahed ben Messaoud"/>
              </a:rPr>
              <a:t>Abd</a:t>
            </a:r>
            <a:r>
              <a:rPr lang="en-US" sz="2000" dirty="0">
                <a:hlinkClick r:id="rId3" tooltip="Abd el-Ouahed ben Messaoud"/>
              </a:rPr>
              <a:t> el-</a:t>
            </a:r>
            <a:r>
              <a:rPr lang="en-US" sz="2000" dirty="0" err="1">
                <a:hlinkClick r:id="rId3" tooltip="Abd el-Ouahed ben Messaoud"/>
              </a:rPr>
              <a:t>Ouahed</a:t>
            </a:r>
            <a:r>
              <a:rPr lang="en-US" sz="2000" dirty="0">
                <a:hlinkClick r:id="rId3" tooltip="Abd el-Ouahed ben Messaoud"/>
              </a:rPr>
              <a:t> ben </a:t>
            </a:r>
            <a:r>
              <a:rPr lang="en-US" sz="2000" dirty="0" err="1">
                <a:hlinkClick r:id="rId3" tooltip="Abd el-Ouahed ben Messaoud"/>
              </a:rPr>
              <a:t>Messaoud</a:t>
            </a:r>
            <a:r>
              <a:rPr lang="en-US" sz="2000" dirty="0"/>
              <a:t>, in </a:t>
            </a:r>
            <a:r>
              <a:rPr lang="en-US" sz="2000" dirty="0" smtClean="0"/>
              <a:t>1600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77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“moor”?</a:t>
            </a:r>
            <a:endParaRPr lang="en-US" dirty="0"/>
          </a:p>
        </p:txBody>
      </p:sp>
      <p:pic>
        <p:nvPicPr>
          <p:cNvPr id="3074" name="Picture 2" descr="C:\Users\tdimatteo\Downloads\photo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7818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4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36909</TotalTime>
  <Words>258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BlackTie</vt:lpstr>
      <vt:lpstr>Introduction to Othello</vt:lpstr>
      <vt:lpstr>Journal Topic</vt:lpstr>
      <vt:lpstr>Shakespeare</vt:lpstr>
      <vt:lpstr>Shakespeare</vt:lpstr>
      <vt:lpstr>Shakespeare</vt:lpstr>
      <vt:lpstr>Renaissance Geography</vt:lpstr>
      <vt:lpstr>British Dudes and Chicks</vt:lpstr>
      <vt:lpstr>And then there’s this guy</vt:lpstr>
      <vt:lpstr>What is a “moor”?</vt:lpstr>
      <vt:lpstr>dissection</vt:lpstr>
      <vt:lpstr>Need to know</vt:lpstr>
      <vt:lpstr>Plot structure</vt:lpstr>
      <vt:lpstr>Themes/motifs</vt:lpstr>
      <vt:lpstr>Annotation/colormarking Excellence!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Othello</dc:title>
  <dc:creator>Tiffany DiMatteo</dc:creator>
  <cp:lastModifiedBy>Tiffany DiMatteo</cp:lastModifiedBy>
  <cp:revision>18</cp:revision>
  <dcterms:created xsi:type="dcterms:W3CDTF">2014-10-06T13:36:34Z</dcterms:created>
  <dcterms:modified xsi:type="dcterms:W3CDTF">2016-10-18T19:44:50Z</dcterms:modified>
</cp:coreProperties>
</file>