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70" r:id="rId5"/>
    <p:sldId id="269" r:id="rId6"/>
    <p:sldId id="259" r:id="rId7"/>
    <p:sldId id="257" r:id="rId8"/>
    <p:sldId id="265" r:id="rId9"/>
    <p:sldId id="266" r:id="rId10"/>
    <p:sldId id="273" r:id="rId11"/>
    <p:sldId id="271" r:id="rId12"/>
    <p:sldId id="274" r:id="rId13"/>
    <p:sldId id="258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9EB070-CFDE-4A61-8E0E-50B02BED1405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0DD45A2-553F-4F92-BD17-7F2BFFC65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19uWTuqXU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latin typeface="Baskerville Old Face" pitchFamily="18" charset="0"/>
              </a:rPr>
              <a:t>Romanticism</a:t>
            </a:r>
            <a:endParaRPr lang="en-US" sz="80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latin typeface="Baskerville Old Face" pitchFamily="18" charset="0"/>
              </a:rPr>
              <a:t>American</a:t>
            </a:r>
            <a:endParaRPr lang="en-US" sz="60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983960"/>
          </a:xfrm>
        </p:spPr>
        <p:txBody>
          <a:bodyPr/>
          <a:lstStyle/>
          <a:p>
            <a:r>
              <a:rPr lang="en-US" dirty="0" smtClean="0"/>
              <a:t>Artists are “inspired creators,” not technical masters</a:t>
            </a:r>
          </a:p>
          <a:p>
            <a:r>
              <a:rPr lang="en-US" dirty="0" smtClean="0"/>
              <a:t>Inspiration comes from myth, legend, and folklore</a:t>
            </a:r>
          </a:p>
          <a:p>
            <a:r>
              <a:rPr lang="en-US" dirty="0" smtClean="0"/>
              <a:t>Science destroys the mysteries of nature</a:t>
            </a:r>
          </a:p>
          <a:p>
            <a:r>
              <a:rPr lang="en-US" dirty="0" smtClean="0"/>
              <a:t>Man communes with God (or the Divine Being) through nature</a:t>
            </a:r>
          </a:p>
          <a:p>
            <a:r>
              <a:rPr lang="en-US" dirty="0" smtClean="0"/>
              <a:t>Poetry is the highest expression of imagination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I’s: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Baskerville Old Face" pitchFamily="18" charset="0"/>
              </a:rPr>
              <a:t>Imagination</a:t>
            </a:r>
            <a:r>
              <a:rPr lang="en-US" dirty="0" err="1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Baskerville Old Face" pitchFamily="18" charset="0"/>
              </a:rPr>
              <a:t>necessary</a:t>
            </a:r>
            <a:r>
              <a:rPr lang="en-US" dirty="0" smtClean="0">
                <a:latin typeface="Baskerville Old Face" pitchFamily="18" charset="0"/>
              </a:rPr>
              <a:t> for creation of art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Intuition</a:t>
            </a:r>
            <a:r>
              <a:rPr lang="en-US" dirty="0" smtClean="0">
                <a:latin typeface="Baskerville Old Face" pitchFamily="18" charset="0"/>
                <a:sym typeface="Wingdings" pitchFamily="2" charset="2"/>
              </a:rPr>
              <a:t>  </a:t>
            </a:r>
            <a:r>
              <a:rPr lang="en-US" dirty="0" smtClean="0">
                <a:latin typeface="Baskerville Old Face" pitchFamily="18" charset="0"/>
              </a:rPr>
              <a:t>feeling over reason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Individualism</a:t>
            </a:r>
            <a:r>
              <a:rPr lang="en-US" dirty="0" smtClean="0">
                <a:latin typeface="Baskerville Old Face" pitchFamily="18" charset="0"/>
                <a:sym typeface="Wingdings" pitchFamily="2" charset="2"/>
              </a:rPr>
              <a:t>  </a:t>
            </a:r>
            <a:r>
              <a:rPr lang="en-US" dirty="0" smtClean="0">
                <a:latin typeface="Baskerville Old Face" pitchFamily="18" charset="0"/>
              </a:rPr>
              <a:t>independent thought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Idealism </a:t>
            </a:r>
            <a:r>
              <a:rPr lang="en-US" dirty="0" smtClean="0">
                <a:latin typeface="Baskerville Old Face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Baskerville Old Face" pitchFamily="18" charset="0"/>
              </a:rPr>
              <a:t>making the world a better place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Inspiration</a:t>
            </a:r>
            <a:r>
              <a:rPr lang="en-US" dirty="0" smtClean="0">
                <a:latin typeface="Baskerville Old Face" pitchFamily="18" charset="0"/>
                <a:sym typeface="Wingdings" pitchFamily="2" charset="2"/>
              </a:rPr>
              <a:t>  </a:t>
            </a:r>
            <a:r>
              <a:rPr lang="en-US" dirty="0" smtClean="0">
                <a:latin typeface="Baskerville Old Face" pitchFamily="18" charset="0"/>
              </a:rPr>
              <a:t>NATURE, using imagination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The Romantic Hero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7772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Rational Hero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Romantic</a:t>
                      </a:r>
                      <a:r>
                        <a:rPr lang="en-US" sz="2800" baseline="0" dirty="0" smtClean="0"/>
                        <a:t> Hero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Worldly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Educated;</a:t>
                      </a:r>
                      <a:r>
                        <a:rPr lang="en-US" sz="2800" baseline="0" dirty="0" smtClean="0"/>
                        <a:t> Honor based on social expectations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Devoted to a higher purpose; honor comes from principles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Sophisticated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Youthful</a:t>
                      </a:r>
                      <a:r>
                        <a:rPr lang="en-US" sz="2800" baseline="0" dirty="0" smtClean="0"/>
                        <a:t> and innocent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Connected to Civilization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Loves nature;</a:t>
                      </a:r>
                      <a:r>
                        <a:rPr lang="en-US" sz="2800" baseline="0" dirty="0" smtClean="0"/>
                        <a:t> avoids town life (idealized Native Americans)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Benjamin Franklin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Natty </a:t>
                      </a:r>
                      <a:r>
                        <a:rPr lang="en-US" sz="2800" dirty="0" err="1" smtClean="0"/>
                        <a:t>Bumppo</a:t>
                      </a:r>
                      <a:r>
                        <a:rPr lang="en-US" sz="2800" dirty="0" smtClean="0"/>
                        <a:t>/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i="1" baseline="0" dirty="0" smtClean="0"/>
                        <a:t>Last of the Mohicans</a:t>
                      </a:r>
                      <a:endParaRPr lang="en-US" sz="2800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686800" cy="914400"/>
          </a:xfrm>
        </p:spPr>
        <p:txBody>
          <a:bodyPr/>
          <a:lstStyle/>
          <a:p>
            <a:r>
              <a:rPr lang="en-US" sz="3600" dirty="0" smtClean="0">
                <a:latin typeface="Baskerville Old Face" pitchFamily="18" charset="0"/>
              </a:rPr>
              <a:t>When I Heard the </a:t>
            </a:r>
            <a:r>
              <a:rPr lang="en-US" sz="3600" dirty="0" err="1" smtClean="0">
                <a:latin typeface="Baskerville Old Face" pitchFamily="18" charset="0"/>
              </a:rPr>
              <a:t>Learn’d</a:t>
            </a:r>
            <a:r>
              <a:rPr lang="en-US" sz="3600" dirty="0" smtClean="0">
                <a:latin typeface="Baskerville Old Face" pitchFamily="18" charset="0"/>
              </a:rPr>
              <a:t> Astronomer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6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WHEN I heard the </a:t>
            </a:r>
            <a:r>
              <a:rPr lang="en-US" sz="2400" dirty="0" err="1" smtClean="0">
                <a:latin typeface="Baskerville Old Face" pitchFamily="18" charset="0"/>
              </a:rPr>
              <a:t>learn’d</a:t>
            </a:r>
            <a:r>
              <a:rPr lang="en-US" sz="2400" dirty="0" smtClean="0">
                <a:latin typeface="Baskerville Old Face" pitchFamily="18" charset="0"/>
              </a:rPr>
              <a:t> astronomer;   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When the proofs, the figures, were ranged in columns before me;   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When I was shown the charts and the diagrams, to add, divide, and measure them;   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When I, sitting, heard the astronomer, where he lectured with much applause in the lecture-room,   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How soon, unaccountable, I became tired and sick; </a:t>
            </a:r>
            <a:r>
              <a:rPr lang="en-US" sz="2400" i="1" dirty="0" smtClean="0">
                <a:latin typeface="Baskerville Old Face" pitchFamily="18" charset="0"/>
              </a:rPr>
              <a:t>      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Till rising and gliding out, I </a:t>
            </a:r>
            <a:r>
              <a:rPr lang="en-US" sz="2400" dirty="0" err="1" smtClean="0">
                <a:latin typeface="Baskerville Old Face" pitchFamily="18" charset="0"/>
              </a:rPr>
              <a:t>wander’d</a:t>
            </a:r>
            <a:r>
              <a:rPr lang="en-US" sz="2400" dirty="0" smtClean="0">
                <a:latin typeface="Baskerville Old Face" pitchFamily="18" charset="0"/>
              </a:rPr>
              <a:t> off by myself,   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In the mystical moist night-air, and from time to time,   </a:t>
            </a:r>
          </a:p>
          <a:p>
            <a:pPr>
              <a:buNone/>
            </a:pPr>
            <a:r>
              <a:rPr lang="en-US" sz="2400" dirty="0" err="1" smtClean="0">
                <a:latin typeface="Baskerville Old Face" pitchFamily="18" charset="0"/>
              </a:rPr>
              <a:t>Look’d</a:t>
            </a:r>
            <a:r>
              <a:rPr lang="en-US" sz="2400" dirty="0" smtClean="0">
                <a:latin typeface="Baskerville Old Face" pitchFamily="18" charset="0"/>
              </a:rPr>
              <a:t> up in perfect silence at the stars.</a:t>
            </a:r>
          </a:p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							Walt Whitman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97864"/>
          </a:xfrm>
        </p:spPr>
        <p:txBody>
          <a:bodyPr/>
          <a:lstStyle/>
          <a:p>
            <a:r>
              <a:rPr lang="en-US" sz="2400" dirty="0" smtClean="0"/>
              <a:t>How does Whitman’s poem reflect a Romantic attitude?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7" name="Content Placeholder 6" descr="st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7848600" cy="588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Dark 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/>
          <a:lstStyle/>
          <a:p>
            <a:r>
              <a:rPr lang="en-US" dirty="0" smtClean="0"/>
              <a:t>Demonstrates emphasis of feelings</a:t>
            </a:r>
          </a:p>
          <a:p>
            <a:r>
              <a:rPr lang="en-US" dirty="0" smtClean="0"/>
              <a:t>Focused on the dark side of humanity</a:t>
            </a:r>
          </a:p>
          <a:p>
            <a:r>
              <a:rPr lang="en-US" dirty="0" smtClean="0"/>
              <a:t>Highlights how interfering with nature can lead to horrific results</a:t>
            </a:r>
          </a:p>
          <a:p>
            <a:r>
              <a:rPr lang="en-US" dirty="0" smtClean="0"/>
              <a:t>Emphasized man’s fallibility and tendency toward sin and self-destruction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31128"/>
            <a:ext cx="7696200" cy="24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5336"/>
          </a:xfrm>
        </p:spPr>
        <p:txBody>
          <a:bodyPr/>
          <a:lstStyle/>
          <a:p>
            <a:r>
              <a:rPr lang="en-US" dirty="0" smtClean="0"/>
              <a:t>Edgar Allen Poe: </a:t>
            </a:r>
            <a:br>
              <a:rPr lang="en-US" dirty="0" smtClean="0"/>
            </a:br>
            <a:r>
              <a:rPr lang="en-US" sz="3200" dirty="0" smtClean="0"/>
              <a:t>January </a:t>
            </a:r>
            <a:r>
              <a:rPr lang="en-US" sz="3200" dirty="0"/>
              <a:t>19, 1809 – October 7, 1849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45720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5791200" y="20574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stories:  </a:t>
            </a:r>
          </a:p>
          <a:p>
            <a:r>
              <a:rPr lang="en-US" dirty="0" smtClean="0"/>
              <a:t>“The Black Cat”</a:t>
            </a:r>
          </a:p>
          <a:p>
            <a:r>
              <a:rPr lang="en-US" dirty="0" smtClean="0"/>
              <a:t>“The Pit and the Pendulum”</a:t>
            </a:r>
          </a:p>
          <a:p>
            <a:r>
              <a:rPr lang="en-US" dirty="0" smtClean="0"/>
              <a:t>“The Cask of Amontillado”</a:t>
            </a:r>
          </a:p>
          <a:p>
            <a:endParaRPr lang="en-US" dirty="0" smtClean="0"/>
          </a:p>
          <a:p>
            <a:r>
              <a:rPr lang="en-US" dirty="0" smtClean="0"/>
              <a:t>Poems:</a:t>
            </a:r>
          </a:p>
          <a:p>
            <a:r>
              <a:rPr lang="en-US" dirty="0" smtClean="0"/>
              <a:t>“The Raven”</a:t>
            </a:r>
          </a:p>
          <a:p>
            <a:r>
              <a:rPr lang="en-US" dirty="0" smtClean="0"/>
              <a:t>“Annabel Lee”</a:t>
            </a:r>
          </a:p>
          <a:p>
            <a:r>
              <a:rPr lang="en-US" dirty="0" smtClean="0"/>
              <a:t>“Bells”</a:t>
            </a:r>
          </a:p>
          <a:p>
            <a:endParaRPr lang="en-US" dirty="0"/>
          </a:p>
          <a:p>
            <a:r>
              <a:rPr lang="en-US" dirty="0" smtClean="0"/>
              <a:t>Fixated on exposing the dark side of human nature when passion overtakes reason</a:t>
            </a:r>
          </a:p>
        </p:txBody>
      </p:sp>
    </p:spTree>
    <p:extLst>
      <p:ext uri="{BB962C8B-B14F-4D97-AF65-F5344CB8AC3E}">
        <p14:creationId xmlns:p14="http://schemas.microsoft.com/office/powerpoint/2010/main" val="6027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74064"/>
          </a:xfrm>
        </p:spPr>
        <p:txBody>
          <a:bodyPr/>
          <a:lstStyle/>
          <a:p>
            <a:r>
              <a:rPr lang="en-US" dirty="0" smtClean="0"/>
              <a:t>Nathaniel Hawthorne:  </a:t>
            </a:r>
            <a:br>
              <a:rPr lang="en-US" dirty="0" smtClean="0"/>
            </a:br>
            <a:r>
              <a:rPr lang="en-US" dirty="0" smtClean="0"/>
              <a:t>1804-1864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749040" cy="4572000"/>
          </a:xfrm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358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Scarlet Letter</a:t>
            </a:r>
          </a:p>
          <a:p>
            <a:r>
              <a:rPr lang="en-US" i="1" dirty="0" smtClean="0"/>
              <a:t>The House of Seven Gables</a:t>
            </a:r>
          </a:p>
          <a:p>
            <a:endParaRPr lang="en-US" dirty="0"/>
          </a:p>
          <a:p>
            <a:r>
              <a:rPr lang="en-US" dirty="0" smtClean="0"/>
              <a:t>“Young Goodman Brown”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Rappaccini’s</a:t>
            </a:r>
            <a:r>
              <a:rPr lang="en-US" dirty="0" smtClean="0"/>
              <a:t> Daughter”</a:t>
            </a:r>
          </a:p>
          <a:p>
            <a:r>
              <a:rPr lang="en-US" dirty="0" smtClean="0"/>
              <a:t>“The Birthmark”</a:t>
            </a:r>
          </a:p>
          <a:p>
            <a:r>
              <a:rPr lang="en-US" dirty="0" smtClean="0"/>
              <a:t>“The Minister’s Black Veil”</a:t>
            </a:r>
          </a:p>
          <a:p>
            <a:endParaRPr lang="en-US" dirty="0"/>
          </a:p>
          <a:p>
            <a:r>
              <a:rPr lang="en-US" dirty="0" smtClean="0"/>
              <a:t>Examines how religious beliefs affect a person’s decision-making</a:t>
            </a:r>
          </a:p>
          <a:p>
            <a:r>
              <a:rPr lang="en-US" dirty="0" smtClean="0"/>
              <a:t>*good/evil</a:t>
            </a:r>
          </a:p>
          <a:p>
            <a:r>
              <a:rPr lang="en-US" dirty="0" smtClean="0"/>
              <a:t>*sinner/saint</a:t>
            </a:r>
          </a:p>
          <a:p>
            <a:r>
              <a:rPr lang="en-US" dirty="0" smtClean="0"/>
              <a:t>*guilt/redemption</a:t>
            </a:r>
          </a:p>
          <a:p>
            <a:endParaRPr lang="en-US" dirty="0"/>
          </a:p>
          <a:p>
            <a:r>
              <a:rPr lang="en-US" dirty="0" smtClean="0"/>
              <a:t>Do you remember who his great-grandfather was???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Herman Melville:</a:t>
            </a:r>
            <a:br>
              <a:rPr lang="en-US" dirty="0" smtClean="0"/>
            </a:br>
            <a:r>
              <a:rPr lang="en-US" dirty="0" smtClean="0"/>
              <a:t>1819-1891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4925"/>
            <a:ext cx="2857500" cy="2619375"/>
          </a:xfrm>
        </p:spPr>
      </p:pic>
      <p:sp>
        <p:nvSpPr>
          <p:cNvPr id="5" name="TextBox 4"/>
          <p:cNvSpPr txBox="1"/>
          <p:nvPr/>
        </p:nvSpPr>
        <p:spPr>
          <a:xfrm>
            <a:off x="990600" y="2133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Moby Dick</a:t>
            </a:r>
          </a:p>
          <a:p>
            <a:r>
              <a:rPr lang="en-US" i="1" dirty="0" smtClean="0"/>
              <a:t>Bartleby the Scrivener</a:t>
            </a:r>
          </a:p>
          <a:p>
            <a:r>
              <a:rPr lang="en-US" i="1" dirty="0" smtClean="0"/>
              <a:t>Billy Budd</a:t>
            </a:r>
          </a:p>
          <a:p>
            <a:endParaRPr lang="en-US" dirty="0"/>
          </a:p>
          <a:p>
            <a:r>
              <a:rPr lang="en-US" dirty="0" smtClean="0"/>
              <a:t>Exposes the effects of obsession on humans—leads to madness and death</a:t>
            </a:r>
            <a:endParaRPr lang="en-US" dirty="0"/>
          </a:p>
        </p:txBody>
      </p:sp>
      <p:pic>
        <p:nvPicPr>
          <p:cNvPr id="1026" name="Picture 2" descr="Image result for moby d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447800"/>
            <a:ext cx="4571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Transcendentalism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Literature + philosophy</a:t>
            </a:r>
          </a:p>
          <a:p>
            <a:r>
              <a:rPr lang="en-US" dirty="0" smtClean="0"/>
              <a:t>Definition: going beyond (transcending) daily human experience in the real world to achieve a closer relationship with the Divine Soul</a:t>
            </a:r>
          </a:p>
          <a:p>
            <a:r>
              <a:rPr lang="en-US" dirty="0" smtClean="0"/>
              <a:t>Cities are too crowded, dirty, and corrupt; to forget trivial worries and to connect with God, go into nature</a:t>
            </a:r>
          </a:p>
        </p:txBody>
      </p:sp>
    </p:spTree>
    <p:extLst>
      <p:ext uri="{BB962C8B-B14F-4D97-AF65-F5344CB8AC3E}">
        <p14:creationId xmlns:p14="http://schemas.microsoft.com/office/powerpoint/2010/main" val="20533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Romanticism!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So…what is it?</a:t>
            </a:r>
          </a:p>
          <a:p>
            <a:pPr algn="ctr">
              <a:buNone/>
            </a:pPr>
            <a:r>
              <a:rPr lang="en-US" sz="6000" dirty="0" smtClean="0"/>
              <a:t>Brainstorm </a:t>
            </a:r>
            <a:r>
              <a:rPr lang="en-US" sz="6000" dirty="0" smtClean="0"/>
              <a:t>3 </a:t>
            </a:r>
            <a:r>
              <a:rPr lang="en-US" sz="6000" dirty="0" smtClean="0"/>
              <a:t>or so ideas.  </a:t>
            </a:r>
          </a:p>
          <a:p>
            <a:pPr algn="ctr">
              <a:buNone/>
            </a:pPr>
            <a:r>
              <a:rPr lang="en-US" sz="1600" dirty="0" smtClean="0">
                <a:hlinkClick r:id="rId2"/>
              </a:rPr>
              <a:t>http://www.youtube.com/watch?v=q19uWTuqXUc</a:t>
            </a:r>
            <a:endParaRPr lang="en-US" sz="1600" dirty="0" smtClean="0"/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Transcendentalism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5927"/>
            <a:ext cx="7772400" cy="429963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“That government is best which governs least.”</a:t>
            </a:r>
          </a:p>
          <a:p>
            <a:r>
              <a:rPr lang="en-US" dirty="0"/>
              <a:t>Idealistic; </a:t>
            </a:r>
            <a:r>
              <a:rPr lang="en-US" dirty="0" smtClean="0"/>
              <a:t>generally  </a:t>
            </a:r>
            <a:r>
              <a:rPr lang="en-US" dirty="0"/>
              <a:t>considered optimists</a:t>
            </a:r>
          </a:p>
          <a:p>
            <a:r>
              <a:rPr lang="en-US" dirty="0" smtClean="0"/>
              <a:t>Most important characteristics:  </a:t>
            </a:r>
            <a:r>
              <a:rPr lang="en-US" b="1" u="sng" dirty="0" smtClean="0"/>
              <a:t>self-reliance </a:t>
            </a:r>
            <a:r>
              <a:rPr lang="en-US" dirty="0" smtClean="0"/>
              <a:t>and </a:t>
            </a:r>
            <a:r>
              <a:rPr lang="en-US" b="1" u="sng" dirty="0" smtClean="0"/>
              <a:t>individualism</a:t>
            </a:r>
            <a:r>
              <a:rPr lang="en-US" dirty="0" smtClean="0"/>
              <a:t> (as opposed to obeying authority and conforming to social norms)</a:t>
            </a:r>
          </a:p>
          <a:p>
            <a:r>
              <a:rPr lang="en-US" dirty="0"/>
              <a:t>Politics: limited government, favored abolition of slavery</a:t>
            </a:r>
          </a:p>
          <a:p>
            <a:pPr marL="68580" indent="0">
              <a:buNone/>
            </a:pPr>
            <a:endParaRPr lang="en-US" dirty="0" smtClean="0"/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6629400" y="354012"/>
            <a:ext cx="1561348" cy="1706563"/>
            <a:chOff x="4080" y="768"/>
            <a:chExt cx="1344" cy="1469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4080" y="768"/>
              <a:ext cx="1344" cy="1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80" y="768"/>
              <a:ext cx="1032" cy="1292"/>
            </a:xfrm>
            <a:custGeom>
              <a:avLst/>
              <a:gdLst>
                <a:gd name="T0" fmla="*/ 31 w 1032"/>
                <a:gd name="T1" fmla="*/ 0 h 1292"/>
                <a:gd name="T2" fmla="*/ 1032 w 1032"/>
                <a:gd name="T3" fmla="*/ 0 h 1292"/>
                <a:gd name="T4" fmla="*/ 884 w 1032"/>
                <a:gd name="T5" fmla="*/ 1292 h 1292"/>
                <a:gd name="T6" fmla="*/ 0 w 1032"/>
                <a:gd name="T7" fmla="*/ 1189 h 1292"/>
                <a:gd name="T8" fmla="*/ 31 w 1032"/>
                <a:gd name="T9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2" h="1292">
                  <a:moveTo>
                    <a:pt x="31" y="0"/>
                  </a:moveTo>
                  <a:lnTo>
                    <a:pt x="1032" y="0"/>
                  </a:lnTo>
                  <a:lnTo>
                    <a:pt x="884" y="1292"/>
                  </a:lnTo>
                  <a:lnTo>
                    <a:pt x="0" y="118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EFF3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140" y="843"/>
              <a:ext cx="900" cy="1390"/>
            </a:xfrm>
            <a:custGeom>
              <a:avLst/>
              <a:gdLst>
                <a:gd name="T0" fmla="*/ 900 w 900"/>
                <a:gd name="T1" fmla="*/ 215 h 1390"/>
                <a:gd name="T2" fmla="*/ 896 w 900"/>
                <a:gd name="T3" fmla="*/ 190 h 1390"/>
                <a:gd name="T4" fmla="*/ 879 w 900"/>
                <a:gd name="T5" fmla="*/ 165 h 1390"/>
                <a:gd name="T6" fmla="*/ 852 w 900"/>
                <a:gd name="T7" fmla="*/ 142 h 1390"/>
                <a:gd name="T8" fmla="*/ 814 w 900"/>
                <a:gd name="T9" fmla="*/ 120 h 1390"/>
                <a:gd name="T10" fmla="*/ 770 w 900"/>
                <a:gd name="T11" fmla="*/ 98 h 1390"/>
                <a:gd name="T12" fmla="*/ 718 w 900"/>
                <a:gd name="T13" fmla="*/ 79 h 1390"/>
                <a:gd name="T14" fmla="*/ 664 w 900"/>
                <a:gd name="T15" fmla="*/ 61 h 1390"/>
                <a:gd name="T16" fmla="*/ 608 w 900"/>
                <a:gd name="T17" fmla="*/ 47 h 1390"/>
                <a:gd name="T18" fmla="*/ 553 w 900"/>
                <a:gd name="T19" fmla="*/ 33 h 1390"/>
                <a:gd name="T20" fmla="*/ 500 w 900"/>
                <a:gd name="T21" fmla="*/ 23 h 1390"/>
                <a:gd name="T22" fmla="*/ 444 w 900"/>
                <a:gd name="T23" fmla="*/ 13 h 1390"/>
                <a:gd name="T24" fmla="*/ 387 w 900"/>
                <a:gd name="T25" fmla="*/ 6 h 1390"/>
                <a:gd name="T26" fmla="*/ 330 w 900"/>
                <a:gd name="T27" fmla="*/ 1 h 1390"/>
                <a:gd name="T28" fmla="*/ 276 w 900"/>
                <a:gd name="T29" fmla="*/ 0 h 1390"/>
                <a:gd name="T30" fmla="*/ 226 w 900"/>
                <a:gd name="T31" fmla="*/ 1 h 1390"/>
                <a:gd name="T32" fmla="*/ 183 w 900"/>
                <a:gd name="T33" fmla="*/ 7 h 1390"/>
                <a:gd name="T34" fmla="*/ 148 w 900"/>
                <a:gd name="T35" fmla="*/ 19 h 1390"/>
                <a:gd name="T36" fmla="*/ 123 w 900"/>
                <a:gd name="T37" fmla="*/ 35 h 1390"/>
                <a:gd name="T38" fmla="*/ 110 w 900"/>
                <a:gd name="T39" fmla="*/ 55 h 1390"/>
                <a:gd name="T40" fmla="*/ 103 w 900"/>
                <a:gd name="T41" fmla="*/ 104 h 1390"/>
                <a:gd name="T42" fmla="*/ 75 w 900"/>
                <a:gd name="T43" fmla="*/ 344 h 1390"/>
                <a:gd name="T44" fmla="*/ 38 w 900"/>
                <a:gd name="T45" fmla="*/ 665 h 1390"/>
                <a:gd name="T46" fmla="*/ 10 w 900"/>
                <a:gd name="T47" fmla="*/ 904 h 1390"/>
                <a:gd name="T48" fmla="*/ 6 w 900"/>
                <a:gd name="T49" fmla="*/ 951 h 1390"/>
                <a:gd name="T50" fmla="*/ 9 w 900"/>
                <a:gd name="T51" fmla="*/ 972 h 1390"/>
                <a:gd name="T52" fmla="*/ 29 w 900"/>
                <a:gd name="T53" fmla="*/ 998 h 1390"/>
                <a:gd name="T54" fmla="*/ 73 w 900"/>
                <a:gd name="T55" fmla="*/ 1029 h 1390"/>
                <a:gd name="T56" fmla="*/ 133 w 900"/>
                <a:gd name="T57" fmla="*/ 1055 h 1390"/>
                <a:gd name="T58" fmla="*/ 202 w 900"/>
                <a:gd name="T59" fmla="*/ 1079 h 1390"/>
                <a:gd name="T60" fmla="*/ 169 w 900"/>
                <a:gd name="T61" fmla="*/ 1284 h 1390"/>
                <a:gd name="T62" fmla="*/ 46 w 900"/>
                <a:gd name="T63" fmla="*/ 1221 h 1390"/>
                <a:gd name="T64" fmla="*/ 32 w 900"/>
                <a:gd name="T65" fmla="*/ 1220 h 1390"/>
                <a:gd name="T66" fmla="*/ 19 w 900"/>
                <a:gd name="T67" fmla="*/ 1224 h 1390"/>
                <a:gd name="T68" fmla="*/ 9 w 900"/>
                <a:gd name="T69" fmla="*/ 1234 h 1390"/>
                <a:gd name="T70" fmla="*/ 0 w 900"/>
                <a:gd name="T71" fmla="*/ 1253 h 1390"/>
                <a:gd name="T72" fmla="*/ 7 w 900"/>
                <a:gd name="T73" fmla="*/ 1280 h 1390"/>
                <a:gd name="T74" fmla="*/ 211 w 900"/>
                <a:gd name="T75" fmla="*/ 1388 h 1390"/>
                <a:gd name="T76" fmla="*/ 325 w 900"/>
                <a:gd name="T77" fmla="*/ 1108 h 1390"/>
                <a:gd name="T78" fmla="*/ 368 w 900"/>
                <a:gd name="T79" fmla="*/ 1115 h 1390"/>
                <a:gd name="T80" fmla="*/ 419 w 900"/>
                <a:gd name="T81" fmla="*/ 1123 h 1390"/>
                <a:gd name="T82" fmla="*/ 476 w 900"/>
                <a:gd name="T83" fmla="*/ 1127 h 1390"/>
                <a:gd name="T84" fmla="*/ 608 w 900"/>
                <a:gd name="T85" fmla="*/ 1283 h 1390"/>
                <a:gd name="T86" fmla="*/ 478 w 900"/>
                <a:gd name="T87" fmla="*/ 1325 h 1390"/>
                <a:gd name="T88" fmla="*/ 465 w 900"/>
                <a:gd name="T89" fmla="*/ 1349 h 1390"/>
                <a:gd name="T90" fmla="*/ 469 w 900"/>
                <a:gd name="T91" fmla="*/ 1371 h 1390"/>
                <a:gd name="T92" fmla="*/ 478 w 900"/>
                <a:gd name="T93" fmla="*/ 1381 h 1390"/>
                <a:gd name="T94" fmla="*/ 491 w 900"/>
                <a:gd name="T95" fmla="*/ 1388 h 1390"/>
                <a:gd name="T96" fmla="*/ 504 w 900"/>
                <a:gd name="T97" fmla="*/ 1390 h 1390"/>
                <a:gd name="T98" fmla="*/ 726 w 900"/>
                <a:gd name="T99" fmla="*/ 1325 h 1390"/>
                <a:gd name="T100" fmla="*/ 601 w 900"/>
                <a:gd name="T101" fmla="*/ 1118 h 1390"/>
                <a:gd name="T102" fmla="*/ 623 w 900"/>
                <a:gd name="T103" fmla="*/ 1108 h 1390"/>
                <a:gd name="T104" fmla="*/ 639 w 900"/>
                <a:gd name="T105" fmla="*/ 1096 h 1390"/>
                <a:gd name="T106" fmla="*/ 651 w 900"/>
                <a:gd name="T107" fmla="*/ 1080 h 1390"/>
                <a:gd name="T108" fmla="*/ 657 w 900"/>
                <a:gd name="T109" fmla="*/ 1061 h 1390"/>
                <a:gd name="T110" fmla="*/ 676 w 900"/>
                <a:gd name="T111" fmla="*/ 992 h 1390"/>
                <a:gd name="T112" fmla="*/ 711 w 900"/>
                <a:gd name="T113" fmla="*/ 875 h 1390"/>
                <a:gd name="T114" fmla="*/ 753 w 900"/>
                <a:gd name="T115" fmla="*/ 728 h 1390"/>
                <a:gd name="T116" fmla="*/ 799 w 900"/>
                <a:gd name="T117" fmla="*/ 572 h 1390"/>
                <a:gd name="T118" fmla="*/ 841 w 900"/>
                <a:gd name="T119" fmla="*/ 423 h 1390"/>
                <a:gd name="T120" fmla="*/ 875 w 900"/>
                <a:gd name="T121" fmla="*/ 305 h 1390"/>
                <a:gd name="T122" fmla="*/ 896 w 900"/>
                <a:gd name="T123" fmla="*/ 234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1390">
                  <a:moveTo>
                    <a:pt x="899" y="224"/>
                  </a:moveTo>
                  <a:lnTo>
                    <a:pt x="900" y="215"/>
                  </a:lnTo>
                  <a:lnTo>
                    <a:pt x="900" y="204"/>
                  </a:lnTo>
                  <a:lnTo>
                    <a:pt x="896" y="190"/>
                  </a:lnTo>
                  <a:lnTo>
                    <a:pt x="888" y="177"/>
                  </a:lnTo>
                  <a:lnTo>
                    <a:pt x="879" y="165"/>
                  </a:lnTo>
                  <a:lnTo>
                    <a:pt x="866" y="154"/>
                  </a:lnTo>
                  <a:lnTo>
                    <a:pt x="852" y="142"/>
                  </a:lnTo>
                  <a:lnTo>
                    <a:pt x="834" y="130"/>
                  </a:lnTo>
                  <a:lnTo>
                    <a:pt x="814" y="120"/>
                  </a:lnTo>
                  <a:lnTo>
                    <a:pt x="792" y="108"/>
                  </a:lnTo>
                  <a:lnTo>
                    <a:pt x="770" y="98"/>
                  </a:lnTo>
                  <a:lnTo>
                    <a:pt x="745" y="89"/>
                  </a:lnTo>
                  <a:lnTo>
                    <a:pt x="718" y="79"/>
                  </a:lnTo>
                  <a:lnTo>
                    <a:pt x="692" y="70"/>
                  </a:lnTo>
                  <a:lnTo>
                    <a:pt x="664" y="61"/>
                  </a:lnTo>
                  <a:lnTo>
                    <a:pt x="636" y="54"/>
                  </a:lnTo>
                  <a:lnTo>
                    <a:pt x="608" y="47"/>
                  </a:lnTo>
                  <a:lnTo>
                    <a:pt x="580" y="39"/>
                  </a:lnTo>
                  <a:lnTo>
                    <a:pt x="553" y="33"/>
                  </a:lnTo>
                  <a:lnTo>
                    <a:pt x="526" y="28"/>
                  </a:lnTo>
                  <a:lnTo>
                    <a:pt x="500" y="23"/>
                  </a:lnTo>
                  <a:lnTo>
                    <a:pt x="472" y="17"/>
                  </a:lnTo>
                  <a:lnTo>
                    <a:pt x="444" y="13"/>
                  </a:lnTo>
                  <a:lnTo>
                    <a:pt x="415" y="10"/>
                  </a:lnTo>
                  <a:lnTo>
                    <a:pt x="387" y="6"/>
                  </a:lnTo>
                  <a:lnTo>
                    <a:pt x="358" y="3"/>
                  </a:lnTo>
                  <a:lnTo>
                    <a:pt x="330" y="1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251" y="0"/>
                  </a:lnTo>
                  <a:lnTo>
                    <a:pt x="226" y="1"/>
                  </a:lnTo>
                  <a:lnTo>
                    <a:pt x="204" y="4"/>
                  </a:lnTo>
                  <a:lnTo>
                    <a:pt x="183" y="7"/>
                  </a:lnTo>
                  <a:lnTo>
                    <a:pt x="164" y="13"/>
                  </a:lnTo>
                  <a:lnTo>
                    <a:pt x="148" y="19"/>
                  </a:lnTo>
                  <a:lnTo>
                    <a:pt x="135" y="26"/>
                  </a:lnTo>
                  <a:lnTo>
                    <a:pt x="123" y="35"/>
                  </a:lnTo>
                  <a:lnTo>
                    <a:pt x="114" y="45"/>
                  </a:lnTo>
                  <a:lnTo>
                    <a:pt x="110" y="55"/>
                  </a:lnTo>
                  <a:lnTo>
                    <a:pt x="107" y="64"/>
                  </a:lnTo>
                  <a:lnTo>
                    <a:pt x="103" y="104"/>
                  </a:lnTo>
                  <a:lnTo>
                    <a:pt x="91" y="204"/>
                  </a:lnTo>
                  <a:lnTo>
                    <a:pt x="75" y="344"/>
                  </a:lnTo>
                  <a:lnTo>
                    <a:pt x="57" y="506"/>
                  </a:lnTo>
                  <a:lnTo>
                    <a:pt x="38" y="665"/>
                  </a:lnTo>
                  <a:lnTo>
                    <a:pt x="22" y="806"/>
                  </a:lnTo>
                  <a:lnTo>
                    <a:pt x="10" y="904"/>
                  </a:lnTo>
                  <a:lnTo>
                    <a:pt x="6" y="942"/>
                  </a:lnTo>
                  <a:lnTo>
                    <a:pt x="6" y="951"/>
                  </a:lnTo>
                  <a:lnTo>
                    <a:pt x="6" y="960"/>
                  </a:lnTo>
                  <a:lnTo>
                    <a:pt x="9" y="972"/>
                  </a:lnTo>
                  <a:lnTo>
                    <a:pt x="15" y="982"/>
                  </a:lnTo>
                  <a:lnTo>
                    <a:pt x="29" y="998"/>
                  </a:lnTo>
                  <a:lnTo>
                    <a:pt x="48" y="1014"/>
                  </a:lnTo>
                  <a:lnTo>
                    <a:pt x="73" y="1029"/>
                  </a:lnTo>
                  <a:lnTo>
                    <a:pt x="101" y="1042"/>
                  </a:lnTo>
                  <a:lnTo>
                    <a:pt x="133" y="1055"/>
                  </a:lnTo>
                  <a:lnTo>
                    <a:pt x="167" y="1067"/>
                  </a:lnTo>
                  <a:lnTo>
                    <a:pt x="202" y="1079"/>
                  </a:lnTo>
                  <a:lnTo>
                    <a:pt x="238" y="1089"/>
                  </a:lnTo>
                  <a:lnTo>
                    <a:pt x="169" y="1284"/>
                  </a:lnTo>
                  <a:lnTo>
                    <a:pt x="53" y="1224"/>
                  </a:lnTo>
                  <a:lnTo>
                    <a:pt x="46" y="1221"/>
                  </a:lnTo>
                  <a:lnTo>
                    <a:pt x="40" y="1220"/>
                  </a:lnTo>
                  <a:lnTo>
                    <a:pt x="32" y="1220"/>
                  </a:lnTo>
                  <a:lnTo>
                    <a:pt x="25" y="1221"/>
                  </a:lnTo>
                  <a:lnTo>
                    <a:pt x="19" y="1224"/>
                  </a:lnTo>
                  <a:lnTo>
                    <a:pt x="13" y="1228"/>
                  </a:lnTo>
                  <a:lnTo>
                    <a:pt x="9" y="1234"/>
                  </a:lnTo>
                  <a:lnTo>
                    <a:pt x="4" y="1240"/>
                  </a:lnTo>
                  <a:lnTo>
                    <a:pt x="0" y="1253"/>
                  </a:lnTo>
                  <a:lnTo>
                    <a:pt x="2" y="1268"/>
                  </a:lnTo>
                  <a:lnTo>
                    <a:pt x="7" y="1280"/>
                  </a:lnTo>
                  <a:lnTo>
                    <a:pt x="19" y="1288"/>
                  </a:lnTo>
                  <a:lnTo>
                    <a:pt x="211" y="1388"/>
                  </a:lnTo>
                  <a:lnTo>
                    <a:pt x="309" y="1105"/>
                  </a:lnTo>
                  <a:lnTo>
                    <a:pt x="325" y="1108"/>
                  </a:lnTo>
                  <a:lnTo>
                    <a:pt x="346" y="1111"/>
                  </a:lnTo>
                  <a:lnTo>
                    <a:pt x="368" y="1115"/>
                  </a:lnTo>
                  <a:lnTo>
                    <a:pt x="393" y="1118"/>
                  </a:lnTo>
                  <a:lnTo>
                    <a:pt x="419" y="1123"/>
                  </a:lnTo>
                  <a:lnTo>
                    <a:pt x="447" y="1126"/>
                  </a:lnTo>
                  <a:lnTo>
                    <a:pt x="476" y="1127"/>
                  </a:lnTo>
                  <a:lnTo>
                    <a:pt x="504" y="1129"/>
                  </a:lnTo>
                  <a:lnTo>
                    <a:pt x="608" y="1283"/>
                  </a:lnTo>
                  <a:lnTo>
                    <a:pt x="491" y="1318"/>
                  </a:lnTo>
                  <a:lnTo>
                    <a:pt x="478" y="1325"/>
                  </a:lnTo>
                  <a:lnTo>
                    <a:pt x="469" y="1335"/>
                  </a:lnTo>
                  <a:lnTo>
                    <a:pt x="465" y="1349"/>
                  </a:lnTo>
                  <a:lnTo>
                    <a:pt x="466" y="1363"/>
                  </a:lnTo>
                  <a:lnTo>
                    <a:pt x="469" y="1371"/>
                  </a:lnTo>
                  <a:lnTo>
                    <a:pt x="473" y="1376"/>
                  </a:lnTo>
                  <a:lnTo>
                    <a:pt x="478" y="1381"/>
                  </a:lnTo>
                  <a:lnTo>
                    <a:pt x="484" y="1385"/>
                  </a:lnTo>
                  <a:lnTo>
                    <a:pt x="491" y="1388"/>
                  </a:lnTo>
                  <a:lnTo>
                    <a:pt x="497" y="1390"/>
                  </a:lnTo>
                  <a:lnTo>
                    <a:pt x="504" y="1390"/>
                  </a:lnTo>
                  <a:lnTo>
                    <a:pt x="512" y="1388"/>
                  </a:lnTo>
                  <a:lnTo>
                    <a:pt x="726" y="1325"/>
                  </a:lnTo>
                  <a:lnTo>
                    <a:pt x="588" y="1121"/>
                  </a:lnTo>
                  <a:lnTo>
                    <a:pt x="601" y="1118"/>
                  </a:lnTo>
                  <a:lnTo>
                    <a:pt x="613" y="1114"/>
                  </a:lnTo>
                  <a:lnTo>
                    <a:pt x="623" y="1108"/>
                  </a:lnTo>
                  <a:lnTo>
                    <a:pt x="632" y="1102"/>
                  </a:lnTo>
                  <a:lnTo>
                    <a:pt x="639" y="1096"/>
                  </a:lnTo>
                  <a:lnTo>
                    <a:pt x="646" y="1089"/>
                  </a:lnTo>
                  <a:lnTo>
                    <a:pt x="651" y="1080"/>
                  </a:lnTo>
                  <a:lnTo>
                    <a:pt x="654" y="1070"/>
                  </a:lnTo>
                  <a:lnTo>
                    <a:pt x="657" y="1061"/>
                  </a:lnTo>
                  <a:lnTo>
                    <a:pt x="664" y="1033"/>
                  </a:lnTo>
                  <a:lnTo>
                    <a:pt x="676" y="992"/>
                  </a:lnTo>
                  <a:lnTo>
                    <a:pt x="692" y="940"/>
                  </a:lnTo>
                  <a:lnTo>
                    <a:pt x="711" y="875"/>
                  </a:lnTo>
                  <a:lnTo>
                    <a:pt x="731" y="805"/>
                  </a:lnTo>
                  <a:lnTo>
                    <a:pt x="753" y="728"/>
                  </a:lnTo>
                  <a:lnTo>
                    <a:pt x="775" y="649"/>
                  </a:lnTo>
                  <a:lnTo>
                    <a:pt x="799" y="572"/>
                  </a:lnTo>
                  <a:lnTo>
                    <a:pt x="821" y="495"/>
                  </a:lnTo>
                  <a:lnTo>
                    <a:pt x="841" y="423"/>
                  </a:lnTo>
                  <a:lnTo>
                    <a:pt x="859" y="359"/>
                  </a:lnTo>
                  <a:lnTo>
                    <a:pt x="875" y="305"/>
                  </a:lnTo>
                  <a:lnTo>
                    <a:pt x="888" y="262"/>
                  </a:lnTo>
                  <a:lnTo>
                    <a:pt x="896" y="234"/>
                  </a:lnTo>
                  <a:lnTo>
                    <a:pt x="899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265" y="998"/>
              <a:ext cx="683" cy="375"/>
            </a:xfrm>
            <a:custGeom>
              <a:avLst/>
              <a:gdLst>
                <a:gd name="T0" fmla="*/ 57 w 683"/>
                <a:gd name="T1" fmla="*/ 9 h 375"/>
                <a:gd name="T2" fmla="*/ 89 w 683"/>
                <a:gd name="T3" fmla="*/ 25 h 375"/>
                <a:gd name="T4" fmla="*/ 126 w 683"/>
                <a:gd name="T5" fmla="*/ 40 h 375"/>
                <a:gd name="T6" fmla="*/ 165 w 683"/>
                <a:gd name="T7" fmla="*/ 54 h 375"/>
                <a:gd name="T8" fmla="*/ 208 w 683"/>
                <a:gd name="T9" fmla="*/ 68 h 375"/>
                <a:gd name="T10" fmla="*/ 250 w 683"/>
                <a:gd name="T11" fmla="*/ 81 h 375"/>
                <a:gd name="T12" fmla="*/ 293 w 683"/>
                <a:gd name="T13" fmla="*/ 91 h 375"/>
                <a:gd name="T14" fmla="*/ 334 w 683"/>
                <a:gd name="T15" fmla="*/ 101 h 375"/>
                <a:gd name="T16" fmla="*/ 365 w 683"/>
                <a:gd name="T17" fmla="*/ 107 h 375"/>
                <a:gd name="T18" fmla="*/ 392 w 683"/>
                <a:gd name="T19" fmla="*/ 113 h 375"/>
                <a:gd name="T20" fmla="*/ 429 w 683"/>
                <a:gd name="T21" fmla="*/ 119 h 375"/>
                <a:gd name="T22" fmla="*/ 472 w 683"/>
                <a:gd name="T23" fmla="*/ 125 h 375"/>
                <a:gd name="T24" fmla="*/ 519 w 683"/>
                <a:gd name="T25" fmla="*/ 129 h 375"/>
                <a:gd name="T26" fmla="*/ 568 w 683"/>
                <a:gd name="T27" fmla="*/ 134 h 375"/>
                <a:gd name="T28" fmla="*/ 617 w 683"/>
                <a:gd name="T29" fmla="*/ 134 h 375"/>
                <a:gd name="T30" fmla="*/ 662 w 683"/>
                <a:gd name="T31" fmla="*/ 132 h 375"/>
                <a:gd name="T32" fmla="*/ 612 w 683"/>
                <a:gd name="T33" fmla="*/ 374 h 375"/>
                <a:gd name="T34" fmla="*/ 589 w 683"/>
                <a:gd name="T35" fmla="*/ 365 h 375"/>
                <a:gd name="T36" fmla="*/ 561 w 683"/>
                <a:gd name="T37" fmla="*/ 356 h 375"/>
                <a:gd name="T38" fmla="*/ 527 w 683"/>
                <a:gd name="T39" fmla="*/ 349 h 375"/>
                <a:gd name="T40" fmla="*/ 489 w 683"/>
                <a:gd name="T41" fmla="*/ 343 h 375"/>
                <a:gd name="T42" fmla="*/ 448 w 683"/>
                <a:gd name="T43" fmla="*/ 339 h 375"/>
                <a:gd name="T44" fmla="*/ 403 w 683"/>
                <a:gd name="T45" fmla="*/ 334 h 375"/>
                <a:gd name="T46" fmla="*/ 356 w 683"/>
                <a:gd name="T47" fmla="*/ 333 h 375"/>
                <a:gd name="T48" fmla="*/ 306 w 683"/>
                <a:gd name="T49" fmla="*/ 332 h 375"/>
                <a:gd name="T50" fmla="*/ 256 w 683"/>
                <a:gd name="T51" fmla="*/ 333 h 375"/>
                <a:gd name="T52" fmla="*/ 208 w 683"/>
                <a:gd name="T53" fmla="*/ 334 h 375"/>
                <a:gd name="T54" fmla="*/ 162 w 683"/>
                <a:gd name="T55" fmla="*/ 339 h 375"/>
                <a:gd name="T56" fmla="*/ 121 w 683"/>
                <a:gd name="T57" fmla="*/ 343 h 375"/>
                <a:gd name="T58" fmla="*/ 83 w 683"/>
                <a:gd name="T59" fmla="*/ 351 h 375"/>
                <a:gd name="T60" fmla="*/ 51 w 683"/>
                <a:gd name="T61" fmla="*/ 358 h 375"/>
                <a:gd name="T62" fmla="*/ 23 w 683"/>
                <a:gd name="T63" fmla="*/ 367 h 375"/>
                <a:gd name="T64" fmla="*/ 0 w 683"/>
                <a:gd name="T65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3" h="375">
                  <a:moveTo>
                    <a:pt x="42" y="0"/>
                  </a:moveTo>
                  <a:lnTo>
                    <a:pt x="57" y="9"/>
                  </a:lnTo>
                  <a:lnTo>
                    <a:pt x="73" y="16"/>
                  </a:lnTo>
                  <a:lnTo>
                    <a:pt x="89" y="25"/>
                  </a:lnTo>
                  <a:lnTo>
                    <a:pt x="108" y="32"/>
                  </a:lnTo>
                  <a:lnTo>
                    <a:pt x="126" y="40"/>
                  </a:lnTo>
                  <a:lnTo>
                    <a:pt x="146" y="47"/>
                  </a:lnTo>
                  <a:lnTo>
                    <a:pt x="165" y="54"/>
                  </a:lnTo>
                  <a:lnTo>
                    <a:pt x="186" y="62"/>
                  </a:lnTo>
                  <a:lnTo>
                    <a:pt x="208" y="68"/>
                  </a:lnTo>
                  <a:lnTo>
                    <a:pt x="228" y="75"/>
                  </a:lnTo>
                  <a:lnTo>
                    <a:pt x="250" y="81"/>
                  </a:lnTo>
                  <a:lnTo>
                    <a:pt x="271" y="87"/>
                  </a:lnTo>
                  <a:lnTo>
                    <a:pt x="293" y="91"/>
                  </a:lnTo>
                  <a:lnTo>
                    <a:pt x="313" y="97"/>
                  </a:lnTo>
                  <a:lnTo>
                    <a:pt x="334" y="101"/>
                  </a:lnTo>
                  <a:lnTo>
                    <a:pt x="354" y="106"/>
                  </a:lnTo>
                  <a:lnTo>
                    <a:pt x="365" y="107"/>
                  </a:lnTo>
                  <a:lnTo>
                    <a:pt x="376" y="110"/>
                  </a:lnTo>
                  <a:lnTo>
                    <a:pt x="392" y="113"/>
                  </a:lnTo>
                  <a:lnTo>
                    <a:pt x="410" y="116"/>
                  </a:lnTo>
                  <a:lnTo>
                    <a:pt x="429" y="119"/>
                  </a:lnTo>
                  <a:lnTo>
                    <a:pt x="450" y="122"/>
                  </a:lnTo>
                  <a:lnTo>
                    <a:pt x="472" y="125"/>
                  </a:lnTo>
                  <a:lnTo>
                    <a:pt x="495" y="128"/>
                  </a:lnTo>
                  <a:lnTo>
                    <a:pt x="519" y="129"/>
                  </a:lnTo>
                  <a:lnTo>
                    <a:pt x="543" y="132"/>
                  </a:lnTo>
                  <a:lnTo>
                    <a:pt x="568" y="134"/>
                  </a:lnTo>
                  <a:lnTo>
                    <a:pt x="592" y="134"/>
                  </a:lnTo>
                  <a:lnTo>
                    <a:pt x="617" y="134"/>
                  </a:lnTo>
                  <a:lnTo>
                    <a:pt x="639" y="134"/>
                  </a:lnTo>
                  <a:lnTo>
                    <a:pt x="662" y="132"/>
                  </a:lnTo>
                  <a:lnTo>
                    <a:pt x="683" y="129"/>
                  </a:lnTo>
                  <a:lnTo>
                    <a:pt x="612" y="374"/>
                  </a:lnTo>
                  <a:lnTo>
                    <a:pt x="602" y="370"/>
                  </a:lnTo>
                  <a:lnTo>
                    <a:pt x="589" y="365"/>
                  </a:lnTo>
                  <a:lnTo>
                    <a:pt x="576" y="361"/>
                  </a:lnTo>
                  <a:lnTo>
                    <a:pt x="561" y="356"/>
                  </a:lnTo>
                  <a:lnTo>
                    <a:pt x="545" y="353"/>
                  </a:lnTo>
                  <a:lnTo>
                    <a:pt x="527" y="349"/>
                  </a:lnTo>
                  <a:lnTo>
                    <a:pt x="508" y="346"/>
                  </a:lnTo>
                  <a:lnTo>
                    <a:pt x="489" y="343"/>
                  </a:lnTo>
                  <a:lnTo>
                    <a:pt x="469" y="340"/>
                  </a:lnTo>
                  <a:lnTo>
                    <a:pt x="448" y="339"/>
                  </a:lnTo>
                  <a:lnTo>
                    <a:pt x="426" y="336"/>
                  </a:lnTo>
                  <a:lnTo>
                    <a:pt x="403" y="334"/>
                  </a:lnTo>
                  <a:lnTo>
                    <a:pt x="379" y="333"/>
                  </a:lnTo>
                  <a:lnTo>
                    <a:pt x="356" y="333"/>
                  </a:lnTo>
                  <a:lnTo>
                    <a:pt x="331" y="332"/>
                  </a:lnTo>
                  <a:lnTo>
                    <a:pt x="306" y="332"/>
                  </a:lnTo>
                  <a:lnTo>
                    <a:pt x="281" y="332"/>
                  </a:lnTo>
                  <a:lnTo>
                    <a:pt x="256" y="333"/>
                  </a:lnTo>
                  <a:lnTo>
                    <a:pt x="231" y="333"/>
                  </a:lnTo>
                  <a:lnTo>
                    <a:pt x="208" y="334"/>
                  </a:lnTo>
                  <a:lnTo>
                    <a:pt x="186" y="336"/>
                  </a:lnTo>
                  <a:lnTo>
                    <a:pt x="162" y="339"/>
                  </a:lnTo>
                  <a:lnTo>
                    <a:pt x="142" y="340"/>
                  </a:lnTo>
                  <a:lnTo>
                    <a:pt x="121" y="343"/>
                  </a:lnTo>
                  <a:lnTo>
                    <a:pt x="102" y="346"/>
                  </a:lnTo>
                  <a:lnTo>
                    <a:pt x="83" y="351"/>
                  </a:lnTo>
                  <a:lnTo>
                    <a:pt x="67" y="353"/>
                  </a:lnTo>
                  <a:lnTo>
                    <a:pt x="51" y="358"/>
                  </a:lnTo>
                  <a:lnTo>
                    <a:pt x="36" y="362"/>
                  </a:lnTo>
                  <a:lnTo>
                    <a:pt x="23" y="367"/>
                  </a:lnTo>
                  <a:lnTo>
                    <a:pt x="10" y="371"/>
                  </a:lnTo>
                  <a:lnTo>
                    <a:pt x="0" y="3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EFF3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323" y="913"/>
              <a:ext cx="639" cy="148"/>
            </a:xfrm>
            <a:custGeom>
              <a:avLst/>
              <a:gdLst>
                <a:gd name="T0" fmla="*/ 362 w 639"/>
                <a:gd name="T1" fmla="*/ 34 h 148"/>
                <a:gd name="T2" fmla="*/ 422 w 639"/>
                <a:gd name="T3" fmla="*/ 49 h 148"/>
                <a:gd name="T4" fmla="*/ 475 w 639"/>
                <a:gd name="T5" fmla="*/ 63 h 148"/>
                <a:gd name="T6" fmla="*/ 521 w 639"/>
                <a:gd name="T7" fmla="*/ 79 h 148"/>
                <a:gd name="T8" fmla="*/ 559 w 639"/>
                <a:gd name="T9" fmla="*/ 94 h 148"/>
                <a:gd name="T10" fmla="*/ 591 w 639"/>
                <a:gd name="T11" fmla="*/ 109 h 148"/>
                <a:gd name="T12" fmla="*/ 616 w 639"/>
                <a:gd name="T13" fmla="*/ 122 h 148"/>
                <a:gd name="T14" fmla="*/ 633 w 639"/>
                <a:gd name="T15" fmla="*/ 134 h 148"/>
                <a:gd name="T16" fmla="*/ 632 w 639"/>
                <a:gd name="T17" fmla="*/ 141 h 148"/>
                <a:gd name="T18" fmla="*/ 611 w 639"/>
                <a:gd name="T19" fmla="*/ 144 h 148"/>
                <a:gd name="T20" fmla="*/ 584 w 639"/>
                <a:gd name="T21" fmla="*/ 147 h 148"/>
                <a:gd name="T22" fmla="*/ 548 w 639"/>
                <a:gd name="T23" fmla="*/ 148 h 148"/>
                <a:gd name="T24" fmla="*/ 507 w 639"/>
                <a:gd name="T25" fmla="*/ 147 h 148"/>
                <a:gd name="T26" fmla="*/ 459 w 639"/>
                <a:gd name="T27" fmla="*/ 144 h 148"/>
                <a:gd name="T28" fmla="*/ 405 w 639"/>
                <a:gd name="T29" fmla="*/ 138 h 148"/>
                <a:gd name="T30" fmla="*/ 343 w 639"/>
                <a:gd name="T31" fmla="*/ 128 h 148"/>
                <a:gd name="T32" fmla="*/ 279 w 639"/>
                <a:gd name="T33" fmla="*/ 114 h 148"/>
                <a:gd name="T34" fmla="*/ 219 w 639"/>
                <a:gd name="T35" fmla="*/ 100 h 148"/>
                <a:gd name="T36" fmla="*/ 166 w 639"/>
                <a:gd name="T37" fmla="*/ 85 h 148"/>
                <a:gd name="T38" fmla="*/ 119 w 639"/>
                <a:gd name="T39" fmla="*/ 69 h 148"/>
                <a:gd name="T40" fmla="*/ 81 w 639"/>
                <a:gd name="T41" fmla="*/ 54 h 148"/>
                <a:gd name="T42" fmla="*/ 49 w 639"/>
                <a:gd name="T43" fmla="*/ 40 h 148"/>
                <a:gd name="T44" fmla="*/ 24 w 639"/>
                <a:gd name="T45" fmla="*/ 27 h 148"/>
                <a:gd name="T46" fmla="*/ 6 w 639"/>
                <a:gd name="T47" fmla="*/ 15 h 148"/>
                <a:gd name="T48" fmla="*/ 8 w 639"/>
                <a:gd name="T49" fmla="*/ 7 h 148"/>
                <a:gd name="T50" fmla="*/ 30 w 639"/>
                <a:gd name="T51" fmla="*/ 5 h 148"/>
                <a:gd name="T52" fmla="*/ 57 w 639"/>
                <a:gd name="T53" fmla="*/ 2 h 148"/>
                <a:gd name="T54" fmla="*/ 91 w 639"/>
                <a:gd name="T55" fmla="*/ 0 h 148"/>
                <a:gd name="T56" fmla="*/ 134 w 639"/>
                <a:gd name="T57" fmla="*/ 2 h 148"/>
                <a:gd name="T58" fmla="*/ 182 w 639"/>
                <a:gd name="T59" fmla="*/ 5 h 148"/>
                <a:gd name="T60" fmla="*/ 236 w 639"/>
                <a:gd name="T61" fmla="*/ 10 h 148"/>
                <a:gd name="T62" fmla="*/ 298 w 639"/>
                <a:gd name="T63" fmla="*/ 2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9" h="148">
                  <a:moveTo>
                    <a:pt x="330" y="27"/>
                  </a:moveTo>
                  <a:lnTo>
                    <a:pt x="362" y="34"/>
                  </a:lnTo>
                  <a:lnTo>
                    <a:pt x="393" y="41"/>
                  </a:lnTo>
                  <a:lnTo>
                    <a:pt x="422" y="49"/>
                  </a:lnTo>
                  <a:lnTo>
                    <a:pt x="449" y="56"/>
                  </a:lnTo>
                  <a:lnTo>
                    <a:pt x="475" y="63"/>
                  </a:lnTo>
                  <a:lnTo>
                    <a:pt x="499" y="72"/>
                  </a:lnTo>
                  <a:lnTo>
                    <a:pt x="521" y="79"/>
                  </a:lnTo>
                  <a:lnTo>
                    <a:pt x="541" y="87"/>
                  </a:lnTo>
                  <a:lnTo>
                    <a:pt x="559" y="94"/>
                  </a:lnTo>
                  <a:lnTo>
                    <a:pt x="576" y="101"/>
                  </a:lnTo>
                  <a:lnTo>
                    <a:pt x="591" y="109"/>
                  </a:lnTo>
                  <a:lnTo>
                    <a:pt x="604" y="114"/>
                  </a:lnTo>
                  <a:lnTo>
                    <a:pt x="616" y="122"/>
                  </a:lnTo>
                  <a:lnTo>
                    <a:pt x="625" y="128"/>
                  </a:lnTo>
                  <a:lnTo>
                    <a:pt x="633" y="134"/>
                  </a:lnTo>
                  <a:lnTo>
                    <a:pt x="639" y="138"/>
                  </a:lnTo>
                  <a:lnTo>
                    <a:pt x="632" y="141"/>
                  </a:lnTo>
                  <a:lnTo>
                    <a:pt x="622" y="142"/>
                  </a:lnTo>
                  <a:lnTo>
                    <a:pt x="611" y="144"/>
                  </a:lnTo>
                  <a:lnTo>
                    <a:pt x="598" y="145"/>
                  </a:lnTo>
                  <a:lnTo>
                    <a:pt x="584" y="147"/>
                  </a:lnTo>
                  <a:lnTo>
                    <a:pt x="566" y="148"/>
                  </a:lnTo>
                  <a:lnTo>
                    <a:pt x="548" y="148"/>
                  </a:lnTo>
                  <a:lnTo>
                    <a:pt x="528" y="148"/>
                  </a:lnTo>
                  <a:lnTo>
                    <a:pt x="507" y="147"/>
                  </a:lnTo>
                  <a:lnTo>
                    <a:pt x="484" y="145"/>
                  </a:lnTo>
                  <a:lnTo>
                    <a:pt x="459" y="144"/>
                  </a:lnTo>
                  <a:lnTo>
                    <a:pt x="433" y="141"/>
                  </a:lnTo>
                  <a:lnTo>
                    <a:pt x="405" y="138"/>
                  </a:lnTo>
                  <a:lnTo>
                    <a:pt x="374" y="134"/>
                  </a:lnTo>
                  <a:lnTo>
                    <a:pt x="343" y="128"/>
                  </a:lnTo>
                  <a:lnTo>
                    <a:pt x="311" y="122"/>
                  </a:lnTo>
                  <a:lnTo>
                    <a:pt x="279" y="114"/>
                  </a:lnTo>
                  <a:lnTo>
                    <a:pt x="248" y="107"/>
                  </a:lnTo>
                  <a:lnTo>
                    <a:pt x="219" y="100"/>
                  </a:lnTo>
                  <a:lnTo>
                    <a:pt x="191" y="93"/>
                  </a:lnTo>
                  <a:lnTo>
                    <a:pt x="166" y="85"/>
                  </a:lnTo>
                  <a:lnTo>
                    <a:pt x="141" y="76"/>
                  </a:lnTo>
                  <a:lnTo>
                    <a:pt x="119" y="69"/>
                  </a:lnTo>
                  <a:lnTo>
                    <a:pt x="98" y="62"/>
                  </a:lnTo>
                  <a:lnTo>
                    <a:pt x="81" y="54"/>
                  </a:lnTo>
                  <a:lnTo>
                    <a:pt x="63" y="47"/>
                  </a:lnTo>
                  <a:lnTo>
                    <a:pt x="49" y="40"/>
                  </a:lnTo>
                  <a:lnTo>
                    <a:pt x="35" y="34"/>
                  </a:lnTo>
                  <a:lnTo>
                    <a:pt x="24" y="27"/>
                  </a:lnTo>
                  <a:lnTo>
                    <a:pt x="15" y="21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8" y="6"/>
                  </a:lnTo>
                  <a:lnTo>
                    <a:pt x="30" y="5"/>
                  </a:lnTo>
                  <a:lnTo>
                    <a:pt x="43" y="3"/>
                  </a:lnTo>
                  <a:lnTo>
                    <a:pt x="57" y="2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7" y="3"/>
                  </a:lnTo>
                  <a:lnTo>
                    <a:pt x="182" y="5"/>
                  </a:lnTo>
                  <a:lnTo>
                    <a:pt x="208" y="7"/>
                  </a:lnTo>
                  <a:lnTo>
                    <a:pt x="236" y="10"/>
                  </a:lnTo>
                  <a:lnTo>
                    <a:pt x="266" y="15"/>
                  </a:lnTo>
                  <a:lnTo>
                    <a:pt x="298" y="21"/>
                  </a:lnTo>
                  <a:lnTo>
                    <a:pt x="330" y="27"/>
                  </a:lnTo>
                  <a:close/>
                </a:path>
              </a:pathLst>
            </a:custGeom>
            <a:solidFill>
              <a:srgbClr val="9EFF3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58" y="1108"/>
              <a:ext cx="76" cy="110"/>
            </a:xfrm>
            <a:custGeom>
              <a:avLst/>
              <a:gdLst>
                <a:gd name="T0" fmla="*/ 21 w 76"/>
                <a:gd name="T1" fmla="*/ 103 h 110"/>
                <a:gd name="T2" fmla="*/ 19 w 76"/>
                <a:gd name="T3" fmla="*/ 107 h 110"/>
                <a:gd name="T4" fmla="*/ 16 w 76"/>
                <a:gd name="T5" fmla="*/ 109 h 110"/>
                <a:gd name="T6" fmla="*/ 12 w 76"/>
                <a:gd name="T7" fmla="*/ 110 h 110"/>
                <a:gd name="T8" fmla="*/ 7 w 76"/>
                <a:gd name="T9" fmla="*/ 110 h 110"/>
                <a:gd name="T10" fmla="*/ 5 w 76"/>
                <a:gd name="T11" fmla="*/ 109 h 110"/>
                <a:gd name="T12" fmla="*/ 2 w 76"/>
                <a:gd name="T13" fmla="*/ 106 h 110"/>
                <a:gd name="T14" fmla="*/ 0 w 76"/>
                <a:gd name="T15" fmla="*/ 103 h 110"/>
                <a:gd name="T16" fmla="*/ 0 w 76"/>
                <a:gd name="T17" fmla="*/ 98 h 110"/>
                <a:gd name="T18" fmla="*/ 18 w 76"/>
                <a:gd name="T19" fmla="*/ 9 h 110"/>
                <a:gd name="T20" fmla="*/ 19 w 76"/>
                <a:gd name="T21" fmla="*/ 5 h 110"/>
                <a:gd name="T22" fmla="*/ 22 w 76"/>
                <a:gd name="T23" fmla="*/ 2 h 110"/>
                <a:gd name="T24" fmla="*/ 27 w 76"/>
                <a:gd name="T25" fmla="*/ 0 h 110"/>
                <a:gd name="T26" fmla="*/ 31 w 76"/>
                <a:gd name="T27" fmla="*/ 0 h 110"/>
                <a:gd name="T28" fmla="*/ 68 w 76"/>
                <a:gd name="T29" fmla="*/ 7 h 110"/>
                <a:gd name="T30" fmla="*/ 72 w 76"/>
                <a:gd name="T31" fmla="*/ 9 h 110"/>
                <a:gd name="T32" fmla="*/ 75 w 76"/>
                <a:gd name="T33" fmla="*/ 12 h 110"/>
                <a:gd name="T34" fmla="*/ 76 w 76"/>
                <a:gd name="T35" fmla="*/ 16 h 110"/>
                <a:gd name="T36" fmla="*/ 76 w 76"/>
                <a:gd name="T37" fmla="*/ 19 h 110"/>
                <a:gd name="T38" fmla="*/ 75 w 76"/>
                <a:gd name="T39" fmla="*/ 24 h 110"/>
                <a:gd name="T40" fmla="*/ 73 w 76"/>
                <a:gd name="T41" fmla="*/ 25 h 110"/>
                <a:gd name="T42" fmla="*/ 69 w 76"/>
                <a:gd name="T43" fmla="*/ 27 h 110"/>
                <a:gd name="T44" fmla="*/ 65 w 76"/>
                <a:gd name="T45" fmla="*/ 27 h 110"/>
                <a:gd name="T46" fmla="*/ 37 w 76"/>
                <a:gd name="T47" fmla="*/ 21 h 110"/>
                <a:gd name="T48" fmla="*/ 31 w 76"/>
                <a:gd name="T49" fmla="*/ 46 h 110"/>
                <a:gd name="T50" fmla="*/ 59 w 76"/>
                <a:gd name="T51" fmla="*/ 51 h 110"/>
                <a:gd name="T52" fmla="*/ 65 w 76"/>
                <a:gd name="T53" fmla="*/ 53 h 110"/>
                <a:gd name="T54" fmla="*/ 68 w 76"/>
                <a:gd name="T55" fmla="*/ 56 h 110"/>
                <a:gd name="T56" fmla="*/ 68 w 76"/>
                <a:gd name="T57" fmla="*/ 59 h 110"/>
                <a:gd name="T58" fmla="*/ 68 w 76"/>
                <a:gd name="T59" fmla="*/ 62 h 110"/>
                <a:gd name="T60" fmla="*/ 66 w 76"/>
                <a:gd name="T61" fmla="*/ 66 h 110"/>
                <a:gd name="T62" fmla="*/ 65 w 76"/>
                <a:gd name="T63" fmla="*/ 68 h 110"/>
                <a:gd name="T64" fmla="*/ 60 w 76"/>
                <a:gd name="T65" fmla="*/ 69 h 110"/>
                <a:gd name="T66" fmla="*/ 56 w 76"/>
                <a:gd name="T67" fmla="*/ 69 h 110"/>
                <a:gd name="T68" fmla="*/ 28 w 76"/>
                <a:gd name="T69" fmla="*/ 63 h 110"/>
                <a:gd name="T70" fmla="*/ 21 w 76"/>
                <a:gd name="T71" fmla="*/ 10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10">
                  <a:moveTo>
                    <a:pt x="21" y="103"/>
                  </a:moveTo>
                  <a:lnTo>
                    <a:pt x="19" y="107"/>
                  </a:lnTo>
                  <a:lnTo>
                    <a:pt x="16" y="109"/>
                  </a:lnTo>
                  <a:lnTo>
                    <a:pt x="12" y="110"/>
                  </a:lnTo>
                  <a:lnTo>
                    <a:pt x="7" y="110"/>
                  </a:lnTo>
                  <a:lnTo>
                    <a:pt x="5" y="109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18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68" y="7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69" y="27"/>
                  </a:lnTo>
                  <a:lnTo>
                    <a:pt x="65" y="27"/>
                  </a:lnTo>
                  <a:lnTo>
                    <a:pt x="37" y="21"/>
                  </a:lnTo>
                  <a:lnTo>
                    <a:pt x="31" y="46"/>
                  </a:lnTo>
                  <a:lnTo>
                    <a:pt x="59" y="51"/>
                  </a:lnTo>
                  <a:lnTo>
                    <a:pt x="65" y="53"/>
                  </a:lnTo>
                  <a:lnTo>
                    <a:pt x="68" y="56"/>
                  </a:lnTo>
                  <a:lnTo>
                    <a:pt x="68" y="59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65" y="68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28" y="6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533" y="1121"/>
              <a:ext cx="80" cy="118"/>
            </a:xfrm>
            <a:custGeom>
              <a:avLst/>
              <a:gdLst>
                <a:gd name="T0" fmla="*/ 15 w 80"/>
                <a:gd name="T1" fmla="*/ 8 h 118"/>
                <a:gd name="T2" fmla="*/ 16 w 80"/>
                <a:gd name="T3" fmla="*/ 3 h 118"/>
                <a:gd name="T4" fmla="*/ 19 w 80"/>
                <a:gd name="T5" fmla="*/ 2 h 118"/>
                <a:gd name="T6" fmla="*/ 23 w 80"/>
                <a:gd name="T7" fmla="*/ 0 h 118"/>
                <a:gd name="T8" fmla="*/ 26 w 80"/>
                <a:gd name="T9" fmla="*/ 0 h 118"/>
                <a:gd name="T10" fmla="*/ 31 w 80"/>
                <a:gd name="T11" fmla="*/ 2 h 118"/>
                <a:gd name="T12" fmla="*/ 34 w 80"/>
                <a:gd name="T13" fmla="*/ 3 h 118"/>
                <a:gd name="T14" fmla="*/ 35 w 80"/>
                <a:gd name="T15" fmla="*/ 8 h 118"/>
                <a:gd name="T16" fmla="*/ 35 w 80"/>
                <a:gd name="T17" fmla="*/ 12 h 118"/>
                <a:gd name="T18" fmla="*/ 20 w 80"/>
                <a:gd name="T19" fmla="*/ 81 h 118"/>
                <a:gd name="T20" fmla="*/ 20 w 80"/>
                <a:gd name="T21" fmla="*/ 88 h 118"/>
                <a:gd name="T22" fmla="*/ 22 w 80"/>
                <a:gd name="T23" fmla="*/ 96 h 118"/>
                <a:gd name="T24" fmla="*/ 25 w 80"/>
                <a:gd name="T25" fmla="*/ 100 h 118"/>
                <a:gd name="T26" fmla="*/ 31 w 80"/>
                <a:gd name="T27" fmla="*/ 101 h 118"/>
                <a:gd name="T28" fmla="*/ 37 w 80"/>
                <a:gd name="T29" fmla="*/ 101 h 118"/>
                <a:gd name="T30" fmla="*/ 41 w 80"/>
                <a:gd name="T31" fmla="*/ 99 h 118"/>
                <a:gd name="T32" fmla="*/ 44 w 80"/>
                <a:gd name="T33" fmla="*/ 94 h 118"/>
                <a:gd name="T34" fmla="*/ 45 w 80"/>
                <a:gd name="T35" fmla="*/ 87 h 118"/>
                <a:gd name="T36" fmla="*/ 60 w 80"/>
                <a:gd name="T37" fmla="*/ 18 h 118"/>
                <a:gd name="T38" fmla="*/ 61 w 80"/>
                <a:gd name="T39" fmla="*/ 14 h 118"/>
                <a:gd name="T40" fmla="*/ 64 w 80"/>
                <a:gd name="T41" fmla="*/ 11 h 118"/>
                <a:gd name="T42" fmla="*/ 69 w 80"/>
                <a:gd name="T43" fmla="*/ 9 h 118"/>
                <a:gd name="T44" fmla="*/ 72 w 80"/>
                <a:gd name="T45" fmla="*/ 9 h 118"/>
                <a:gd name="T46" fmla="*/ 76 w 80"/>
                <a:gd name="T47" fmla="*/ 11 h 118"/>
                <a:gd name="T48" fmla="*/ 79 w 80"/>
                <a:gd name="T49" fmla="*/ 14 h 118"/>
                <a:gd name="T50" fmla="*/ 80 w 80"/>
                <a:gd name="T51" fmla="*/ 16 h 118"/>
                <a:gd name="T52" fmla="*/ 80 w 80"/>
                <a:gd name="T53" fmla="*/ 21 h 118"/>
                <a:gd name="T54" fmla="*/ 66 w 80"/>
                <a:gd name="T55" fmla="*/ 93 h 118"/>
                <a:gd name="T56" fmla="*/ 61 w 80"/>
                <a:gd name="T57" fmla="*/ 106 h 118"/>
                <a:gd name="T58" fmla="*/ 53 w 80"/>
                <a:gd name="T59" fmla="*/ 113 h 118"/>
                <a:gd name="T60" fmla="*/ 41 w 80"/>
                <a:gd name="T61" fmla="*/ 118 h 118"/>
                <a:gd name="T62" fmla="*/ 26 w 80"/>
                <a:gd name="T63" fmla="*/ 118 h 118"/>
                <a:gd name="T64" fmla="*/ 13 w 80"/>
                <a:gd name="T65" fmla="*/ 112 h 118"/>
                <a:gd name="T66" fmla="*/ 4 w 80"/>
                <a:gd name="T67" fmla="*/ 104 h 118"/>
                <a:gd name="T68" fmla="*/ 0 w 80"/>
                <a:gd name="T69" fmla="*/ 93 h 118"/>
                <a:gd name="T70" fmla="*/ 0 w 80"/>
                <a:gd name="T71" fmla="*/ 79 h 118"/>
                <a:gd name="T72" fmla="*/ 15 w 80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118">
                  <a:moveTo>
                    <a:pt x="15" y="8"/>
                  </a:moveTo>
                  <a:lnTo>
                    <a:pt x="16" y="3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0" y="81"/>
                  </a:lnTo>
                  <a:lnTo>
                    <a:pt x="20" y="88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31" y="101"/>
                  </a:lnTo>
                  <a:lnTo>
                    <a:pt x="37" y="101"/>
                  </a:lnTo>
                  <a:lnTo>
                    <a:pt x="41" y="99"/>
                  </a:lnTo>
                  <a:lnTo>
                    <a:pt x="44" y="94"/>
                  </a:lnTo>
                  <a:lnTo>
                    <a:pt x="45" y="87"/>
                  </a:lnTo>
                  <a:lnTo>
                    <a:pt x="60" y="18"/>
                  </a:lnTo>
                  <a:lnTo>
                    <a:pt x="61" y="14"/>
                  </a:lnTo>
                  <a:lnTo>
                    <a:pt x="64" y="11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0" y="21"/>
                  </a:lnTo>
                  <a:lnTo>
                    <a:pt x="66" y="93"/>
                  </a:lnTo>
                  <a:lnTo>
                    <a:pt x="61" y="106"/>
                  </a:lnTo>
                  <a:lnTo>
                    <a:pt x="53" y="113"/>
                  </a:lnTo>
                  <a:lnTo>
                    <a:pt x="41" y="118"/>
                  </a:lnTo>
                  <a:lnTo>
                    <a:pt x="26" y="118"/>
                  </a:lnTo>
                  <a:lnTo>
                    <a:pt x="13" y="112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611" y="1137"/>
              <a:ext cx="61" cy="118"/>
            </a:xfrm>
            <a:custGeom>
              <a:avLst/>
              <a:gdLst>
                <a:gd name="T0" fmla="*/ 52 w 61"/>
                <a:gd name="T1" fmla="*/ 100 h 118"/>
                <a:gd name="T2" fmla="*/ 57 w 61"/>
                <a:gd name="T3" fmla="*/ 102 h 118"/>
                <a:gd name="T4" fmla="*/ 60 w 61"/>
                <a:gd name="T5" fmla="*/ 105 h 118"/>
                <a:gd name="T6" fmla="*/ 61 w 61"/>
                <a:gd name="T7" fmla="*/ 107 h 118"/>
                <a:gd name="T8" fmla="*/ 61 w 61"/>
                <a:gd name="T9" fmla="*/ 112 h 118"/>
                <a:gd name="T10" fmla="*/ 60 w 61"/>
                <a:gd name="T11" fmla="*/ 115 h 118"/>
                <a:gd name="T12" fmla="*/ 57 w 61"/>
                <a:gd name="T13" fmla="*/ 116 h 118"/>
                <a:gd name="T14" fmla="*/ 52 w 61"/>
                <a:gd name="T15" fmla="*/ 118 h 118"/>
                <a:gd name="T16" fmla="*/ 48 w 61"/>
                <a:gd name="T17" fmla="*/ 118 h 118"/>
                <a:gd name="T18" fmla="*/ 8 w 61"/>
                <a:gd name="T19" fmla="*/ 110 h 118"/>
                <a:gd name="T20" fmla="*/ 4 w 61"/>
                <a:gd name="T21" fmla="*/ 109 h 118"/>
                <a:gd name="T22" fmla="*/ 1 w 61"/>
                <a:gd name="T23" fmla="*/ 106 h 118"/>
                <a:gd name="T24" fmla="*/ 0 w 61"/>
                <a:gd name="T25" fmla="*/ 102 h 118"/>
                <a:gd name="T26" fmla="*/ 0 w 61"/>
                <a:gd name="T27" fmla="*/ 97 h 118"/>
                <a:gd name="T28" fmla="*/ 19 w 61"/>
                <a:gd name="T29" fmla="*/ 9 h 118"/>
                <a:gd name="T30" fmla="*/ 20 w 61"/>
                <a:gd name="T31" fmla="*/ 5 h 118"/>
                <a:gd name="T32" fmla="*/ 23 w 61"/>
                <a:gd name="T33" fmla="*/ 2 h 118"/>
                <a:gd name="T34" fmla="*/ 26 w 61"/>
                <a:gd name="T35" fmla="*/ 0 h 118"/>
                <a:gd name="T36" fmla="*/ 30 w 61"/>
                <a:gd name="T37" fmla="*/ 0 h 118"/>
                <a:gd name="T38" fmla="*/ 35 w 61"/>
                <a:gd name="T39" fmla="*/ 2 h 118"/>
                <a:gd name="T40" fmla="*/ 36 w 61"/>
                <a:gd name="T41" fmla="*/ 5 h 118"/>
                <a:gd name="T42" fmla="*/ 38 w 61"/>
                <a:gd name="T43" fmla="*/ 8 h 118"/>
                <a:gd name="T44" fmla="*/ 38 w 61"/>
                <a:gd name="T45" fmla="*/ 12 h 118"/>
                <a:gd name="T46" fmla="*/ 22 w 61"/>
                <a:gd name="T47" fmla="*/ 94 h 118"/>
                <a:gd name="T48" fmla="*/ 52 w 61"/>
                <a:gd name="T49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8">
                  <a:moveTo>
                    <a:pt x="52" y="100"/>
                  </a:moveTo>
                  <a:lnTo>
                    <a:pt x="57" y="102"/>
                  </a:lnTo>
                  <a:lnTo>
                    <a:pt x="60" y="105"/>
                  </a:lnTo>
                  <a:lnTo>
                    <a:pt x="61" y="107"/>
                  </a:lnTo>
                  <a:lnTo>
                    <a:pt x="61" y="112"/>
                  </a:lnTo>
                  <a:lnTo>
                    <a:pt x="60" y="115"/>
                  </a:lnTo>
                  <a:lnTo>
                    <a:pt x="57" y="116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8" y="110"/>
                  </a:lnTo>
                  <a:lnTo>
                    <a:pt x="4" y="109"/>
                  </a:lnTo>
                  <a:lnTo>
                    <a:pt x="1" y="106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19" y="9"/>
                  </a:lnTo>
                  <a:lnTo>
                    <a:pt x="20" y="5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22" y="94"/>
                  </a:lnTo>
                  <a:lnTo>
                    <a:pt x="52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684" y="1152"/>
              <a:ext cx="60" cy="117"/>
            </a:xfrm>
            <a:custGeom>
              <a:avLst/>
              <a:gdLst>
                <a:gd name="T0" fmla="*/ 51 w 60"/>
                <a:gd name="T1" fmla="*/ 100 h 117"/>
                <a:gd name="T2" fmla="*/ 56 w 60"/>
                <a:gd name="T3" fmla="*/ 101 h 117"/>
                <a:gd name="T4" fmla="*/ 58 w 60"/>
                <a:gd name="T5" fmla="*/ 104 h 117"/>
                <a:gd name="T6" fmla="*/ 60 w 60"/>
                <a:gd name="T7" fmla="*/ 107 h 117"/>
                <a:gd name="T8" fmla="*/ 60 w 60"/>
                <a:gd name="T9" fmla="*/ 112 h 117"/>
                <a:gd name="T10" fmla="*/ 58 w 60"/>
                <a:gd name="T11" fmla="*/ 114 h 117"/>
                <a:gd name="T12" fmla="*/ 57 w 60"/>
                <a:gd name="T13" fmla="*/ 116 h 117"/>
                <a:gd name="T14" fmla="*/ 53 w 60"/>
                <a:gd name="T15" fmla="*/ 117 h 117"/>
                <a:gd name="T16" fmla="*/ 48 w 60"/>
                <a:gd name="T17" fmla="*/ 117 h 117"/>
                <a:gd name="T18" fmla="*/ 9 w 60"/>
                <a:gd name="T19" fmla="*/ 110 h 117"/>
                <a:gd name="T20" fmla="*/ 4 w 60"/>
                <a:gd name="T21" fmla="*/ 109 h 117"/>
                <a:gd name="T22" fmla="*/ 1 w 60"/>
                <a:gd name="T23" fmla="*/ 106 h 117"/>
                <a:gd name="T24" fmla="*/ 0 w 60"/>
                <a:gd name="T25" fmla="*/ 101 h 117"/>
                <a:gd name="T26" fmla="*/ 0 w 60"/>
                <a:gd name="T27" fmla="*/ 97 h 117"/>
                <a:gd name="T28" fmla="*/ 17 w 60"/>
                <a:gd name="T29" fmla="*/ 7 h 117"/>
                <a:gd name="T30" fmla="*/ 19 w 60"/>
                <a:gd name="T31" fmla="*/ 3 h 117"/>
                <a:gd name="T32" fmla="*/ 22 w 60"/>
                <a:gd name="T33" fmla="*/ 2 h 117"/>
                <a:gd name="T34" fmla="*/ 26 w 60"/>
                <a:gd name="T35" fmla="*/ 0 h 117"/>
                <a:gd name="T36" fmla="*/ 29 w 60"/>
                <a:gd name="T37" fmla="*/ 0 h 117"/>
                <a:gd name="T38" fmla="*/ 34 w 60"/>
                <a:gd name="T39" fmla="*/ 2 h 117"/>
                <a:gd name="T40" fmla="*/ 36 w 60"/>
                <a:gd name="T41" fmla="*/ 5 h 117"/>
                <a:gd name="T42" fmla="*/ 38 w 60"/>
                <a:gd name="T43" fmla="*/ 7 h 117"/>
                <a:gd name="T44" fmla="*/ 38 w 60"/>
                <a:gd name="T45" fmla="*/ 12 h 117"/>
                <a:gd name="T46" fmla="*/ 22 w 60"/>
                <a:gd name="T47" fmla="*/ 94 h 117"/>
                <a:gd name="T48" fmla="*/ 51 w 60"/>
                <a:gd name="T49" fmla="*/ 10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17">
                  <a:moveTo>
                    <a:pt x="51" y="100"/>
                  </a:moveTo>
                  <a:lnTo>
                    <a:pt x="56" y="101"/>
                  </a:lnTo>
                  <a:lnTo>
                    <a:pt x="58" y="104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7" y="116"/>
                  </a:lnTo>
                  <a:lnTo>
                    <a:pt x="53" y="117"/>
                  </a:lnTo>
                  <a:lnTo>
                    <a:pt x="48" y="117"/>
                  </a:lnTo>
                  <a:lnTo>
                    <a:pt x="9" y="110"/>
                  </a:lnTo>
                  <a:lnTo>
                    <a:pt x="4" y="109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22" y="94"/>
                  </a:lnTo>
                  <a:lnTo>
                    <a:pt x="51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017" y="852"/>
              <a:ext cx="397" cy="155"/>
            </a:xfrm>
            <a:custGeom>
              <a:avLst/>
              <a:gdLst>
                <a:gd name="T0" fmla="*/ 0 w 397"/>
                <a:gd name="T1" fmla="*/ 112 h 155"/>
                <a:gd name="T2" fmla="*/ 22 w 397"/>
                <a:gd name="T3" fmla="*/ 92 h 155"/>
                <a:gd name="T4" fmla="*/ 44 w 397"/>
                <a:gd name="T5" fmla="*/ 74 h 155"/>
                <a:gd name="T6" fmla="*/ 67 w 397"/>
                <a:gd name="T7" fmla="*/ 58 h 155"/>
                <a:gd name="T8" fmla="*/ 90 w 397"/>
                <a:gd name="T9" fmla="*/ 45 h 155"/>
                <a:gd name="T10" fmla="*/ 114 w 397"/>
                <a:gd name="T11" fmla="*/ 33 h 155"/>
                <a:gd name="T12" fmla="*/ 137 w 397"/>
                <a:gd name="T13" fmla="*/ 23 h 155"/>
                <a:gd name="T14" fmla="*/ 161 w 397"/>
                <a:gd name="T15" fmla="*/ 14 h 155"/>
                <a:gd name="T16" fmla="*/ 184 w 397"/>
                <a:gd name="T17" fmla="*/ 8 h 155"/>
                <a:gd name="T18" fmla="*/ 208 w 397"/>
                <a:gd name="T19" fmla="*/ 4 h 155"/>
                <a:gd name="T20" fmla="*/ 230 w 397"/>
                <a:gd name="T21" fmla="*/ 1 h 155"/>
                <a:gd name="T22" fmla="*/ 252 w 397"/>
                <a:gd name="T23" fmla="*/ 0 h 155"/>
                <a:gd name="T24" fmla="*/ 274 w 397"/>
                <a:gd name="T25" fmla="*/ 0 h 155"/>
                <a:gd name="T26" fmla="*/ 294 w 397"/>
                <a:gd name="T27" fmla="*/ 1 h 155"/>
                <a:gd name="T28" fmla="*/ 313 w 397"/>
                <a:gd name="T29" fmla="*/ 4 h 155"/>
                <a:gd name="T30" fmla="*/ 331 w 397"/>
                <a:gd name="T31" fmla="*/ 8 h 155"/>
                <a:gd name="T32" fmla="*/ 347 w 397"/>
                <a:gd name="T33" fmla="*/ 14 h 155"/>
                <a:gd name="T34" fmla="*/ 360 w 397"/>
                <a:gd name="T35" fmla="*/ 20 h 155"/>
                <a:gd name="T36" fmla="*/ 372 w 397"/>
                <a:gd name="T37" fmla="*/ 29 h 155"/>
                <a:gd name="T38" fmla="*/ 382 w 397"/>
                <a:gd name="T39" fmla="*/ 39 h 155"/>
                <a:gd name="T40" fmla="*/ 389 w 397"/>
                <a:gd name="T41" fmla="*/ 52 h 155"/>
                <a:gd name="T42" fmla="*/ 394 w 397"/>
                <a:gd name="T43" fmla="*/ 67 h 155"/>
                <a:gd name="T44" fmla="*/ 397 w 397"/>
                <a:gd name="T45" fmla="*/ 80 h 155"/>
                <a:gd name="T46" fmla="*/ 395 w 397"/>
                <a:gd name="T47" fmla="*/ 95 h 155"/>
                <a:gd name="T48" fmla="*/ 392 w 397"/>
                <a:gd name="T49" fmla="*/ 108 h 155"/>
                <a:gd name="T50" fmla="*/ 386 w 397"/>
                <a:gd name="T51" fmla="*/ 120 h 155"/>
                <a:gd name="T52" fmla="*/ 378 w 397"/>
                <a:gd name="T53" fmla="*/ 132 h 155"/>
                <a:gd name="T54" fmla="*/ 367 w 397"/>
                <a:gd name="T55" fmla="*/ 142 h 155"/>
                <a:gd name="T56" fmla="*/ 354 w 397"/>
                <a:gd name="T57" fmla="*/ 149 h 155"/>
                <a:gd name="T58" fmla="*/ 347 w 397"/>
                <a:gd name="T59" fmla="*/ 152 h 155"/>
                <a:gd name="T60" fmla="*/ 340 w 397"/>
                <a:gd name="T61" fmla="*/ 154 h 155"/>
                <a:gd name="T62" fmla="*/ 332 w 397"/>
                <a:gd name="T63" fmla="*/ 155 h 155"/>
                <a:gd name="T64" fmla="*/ 325 w 397"/>
                <a:gd name="T65" fmla="*/ 155 h 155"/>
                <a:gd name="T66" fmla="*/ 316 w 397"/>
                <a:gd name="T67" fmla="*/ 155 h 155"/>
                <a:gd name="T68" fmla="*/ 309 w 397"/>
                <a:gd name="T69" fmla="*/ 154 h 155"/>
                <a:gd name="T70" fmla="*/ 301 w 397"/>
                <a:gd name="T71" fmla="*/ 152 h 155"/>
                <a:gd name="T72" fmla="*/ 294 w 397"/>
                <a:gd name="T73" fmla="*/ 149 h 155"/>
                <a:gd name="T74" fmla="*/ 278 w 397"/>
                <a:gd name="T75" fmla="*/ 143 h 155"/>
                <a:gd name="T76" fmla="*/ 262 w 397"/>
                <a:gd name="T77" fmla="*/ 136 h 155"/>
                <a:gd name="T78" fmla="*/ 246 w 397"/>
                <a:gd name="T79" fmla="*/ 129 h 155"/>
                <a:gd name="T80" fmla="*/ 230 w 397"/>
                <a:gd name="T81" fmla="*/ 121 h 155"/>
                <a:gd name="T82" fmla="*/ 212 w 397"/>
                <a:gd name="T83" fmla="*/ 115 h 155"/>
                <a:gd name="T84" fmla="*/ 194 w 397"/>
                <a:gd name="T85" fmla="*/ 108 h 155"/>
                <a:gd name="T86" fmla="*/ 177 w 397"/>
                <a:gd name="T87" fmla="*/ 104 h 155"/>
                <a:gd name="T88" fmla="*/ 159 w 397"/>
                <a:gd name="T89" fmla="*/ 98 h 155"/>
                <a:gd name="T90" fmla="*/ 140 w 397"/>
                <a:gd name="T91" fmla="*/ 95 h 155"/>
                <a:gd name="T92" fmla="*/ 121 w 397"/>
                <a:gd name="T93" fmla="*/ 92 h 155"/>
                <a:gd name="T94" fmla="*/ 102 w 397"/>
                <a:gd name="T95" fmla="*/ 90 h 155"/>
                <a:gd name="T96" fmla="*/ 83 w 397"/>
                <a:gd name="T97" fmla="*/ 90 h 155"/>
                <a:gd name="T98" fmla="*/ 63 w 397"/>
                <a:gd name="T99" fmla="*/ 93 h 155"/>
                <a:gd name="T100" fmla="*/ 42 w 397"/>
                <a:gd name="T101" fmla="*/ 98 h 155"/>
                <a:gd name="T102" fmla="*/ 22 w 397"/>
                <a:gd name="T103" fmla="*/ 104 h 155"/>
                <a:gd name="T104" fmla="*/ 0 w 397"/>
                <a:gd name="T105" fmla="*/ 1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7" h="155">
                  <a:moveTo>
                    <a:pt x="0" y="112"/>
                  </a:moveTo>
                  <a:lnTo>
                    <a:pt x="22" y="92"/>
                  </a:lnTo>
                  <a:lnTo>
                    <a:pt x="44" y="74"/>
                  </a:lnTo>
                  <a:lnTo>
                    <a:pt x="67" y="58"/>
                  </a:lnTo>
                  <a:lnTo>
                    <a:pt x="90" y="45"/>
                  </a:lnTo>
                  <a:lnTo>
                    <a:pt x="114" y="33"/>
                  </a:lnTo>
                  <a:lnTo>
                    <a:pt x="137" y="23"/>
                  </a:lnTo>
                  <a:lnTo>
                    <a:pt x="161" y="14"/>
                  </a:lnTo>
                  <a:lnTo>
                    <a:pt x="184" y="8"/>
                  </a:lnTo>
                  <a:lnTo>
                    <a:pt x="208" y="4"/>
                  </a:lnTo>
                  <a:lnTo>
                    <a:pt x="230" y="1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94" y="1"/>
                  </a:lnTo>
                  <a:lnTo>
                    <a:pt x="313" y="4"/>
                  </a:lnTo>
                  <a:lnTo>
                    <a:pt x="331" y="8"/>
                  </a:lnTo>
                  <a:lnTo>
                    <a:pt x="347" y="14"/>
                  </a:lnTo>
                  <a:lnTo>
                    <a:pt x="360" y="20"/>
                  </a:lnTo>
                  <a:lnTo>
                    <a:pt x="372" y="29"/>
                  </a:lnTo>
                  <a:lnTo>
                    <a:pt x="382" y="39"/>
                  </a:lnTo>
                  <a:lnTo>
                    <a:pt x="389" y="52"/>
                  </a:lnTo>
                  <a:lnTo>
                    <a:pt x="394" y="67"/>
                  </a:lnTo>
                  <a:lnTo>
                    <a:pt x="397" y="80"/>
                  </a:lnTo>
                  <a:lnTo>
                    <a:pt x="395" y="95"/>
                  </a:lnTo>
                  <a:lnTo>
                    <a:pt x="392" y="108"/>
                  </a:lnTo>
                  <a:lnTo>
                    <a:pt x="386" y="120"/>
                  </a:lnTo>
                  <a:lnTo>
                    <a:pt x="378" y="132"/>
                  </a:lnTo>
                  <a:lnTo>
                    <a:pt x="367" y="142"/>
                  </a:lnTo>
                  <a:lnTo>
                    <a:pt x="354" y="149"/>
                  </a:lnTo>
                  <a:lnTo>
                    <a:pt x="347" y="152"/>
                  </a:lnTo>
                  <a:lnTo>
                    <a:pt x="340" y="154"/>
                  </a:lnTo>
                  <a:lnTo>
                    <a:pt x="332" y="155"/>
                  </a:lnTo>
                  <a:lnTo>
                    <a:pt x="325" y="155"/>
                  </a:lnTo>
                  <a:lnTo>
                    <a:pt x="316" y="155"/>
                  </a:lnTo>
                  <a:lnTo>
                    <a:pt x="309" y="154"/>
                  </a:lnTo>
                  <a:lnTo>
                    <a:pt x="301" y="152"/>
                  </a:lnTo>
                  <a:lnTo>
                    <a:pt x="294" y="149"/>
                  </a:lnTo>
                  <a:lnTo>
                    <a:pt x="278" y="143"/>
                  </a:lnTo>
                  <a:lnTo>
                    <a:pt x="262" y="136"/>
                  </a:lnTo>
                  <a:lnTo>
                    <a:pt x="246" y="129"/>
                  </a:lnTo>
                  <a:lnTo>
                    <a:pt x="230" y="121"/>
                  </a:lnTo>
                  <a:lnTo>
                    <a:pt x="212" y="115"/>
                  </a:lnTo>
                  <a:lnTo>
                    <a:pt x="194" y="108"/>
                  </a:lnTo>
                  <a:lnTo>
                    <a:pt x="177" y="104"/>
                  </a:lnTo>
                  <a:lnTo>
                    <a:pt x="159" y="98"/>
                  </a:lnTo>
                  <a:lnTo>
                    <a:pt x="140" y="95"/>
                  </a:lnTo>
                  <a:lnTo>
                    <a:pt x="121" y="92"/>
                  </a:lnTo>
                  <a:lnTo>
                    <a:pt x="102" y="90"/>
                  </a:lnTo>
                  <a:lnTo>
                    <a:pt x="83" y="90"/>
                  </a:lnTo>
                  <a:lnTo>
                    <a:pt x="63" y="93"/>
                  </a:lnTo>
                  <a:lnTo>
                    <a:pt x="42" y="98"/>
                  </a:lnTo>
                  <a:lnTo>
                    <a:pt x="22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287" y="1678"/>
              <a:ext cx="79" cy="116"/>
            </a:xfrm>
            <a:custGeom>
              <a:avLst/>
              <a:gdLst>
                <a:gd name="T0" fmla="*/ 22 w 79"/>
                <a:gd name="T1" fmla="*/ 93 h 116"/>
                <a:gd name="T2" fmla="*/ 52 w 79"/>
                <a:gd name="T3" fmla="*/ 97 h 116"/>
                <a:gd name="T4" fmla="*/ 57 w 79"/>
                <a:gd name="T5" fmla="*/ 99 h 116"/>
                <a:gd name="T6" fmla="*/ 60 w 79"/>
                <a:gd name="T7" fmla="*/ 102 h 116"/>
                <a:gd name="T8" fmla="*/ 61 w 79"/>
                <a:gd name="T9" fmla="*/ 105 h 116"/>
                <a:gd name="T10" fmla="*/ 61 w 79"/>
                <a:gd name="T11" fmla="*/ 109 h 116"/>
                <a:gd name="T12" fmla="*/ 60 w 79"/>
                <a:gd name="T13" fmla="*/ 112 h 116"/>
                <a:gd name="T14" fmla="*/ 58 w 79"/>
                <a:gd name="T15" fmla="*/ 115 h 116"/>
                <a:gd name="T16" fmla="*/ 54 w 79"/>
                <a:gd name="T17" fmla="*/ 116 h 116"/>
                <a:gd name="T18" fmla="*/ 49 w 79"/>
                <a:gd name="T19" fmla="*/ 116 h 116"/>
                <a:gd name="T20" fmla="*/ 8 w 79"/>
                <a:gd name="T21" fmla="*/ 107 h 116"/>
                <a:gd name="T22" fmla="*/ 4 w 79"/>
                <a:gd name="T23" fmla="*/ 106 h 116"/>
                <a:gd name="T24" fmla="*/ 1 w 79"/>
                <a:gd name="T25" fmla="*/ 103 h 116"/>
                <a:gd name="T26" fmla="*/ 0 w 79"/>
                <a:gd name="T27" fmla="*/ 100 h 116"/>
                <a:gd name="T28" fmla="*/ 0 w 79"/>
                <a:gd name="T29" fmla="*/ 96 h 116"/>
                <a:gd name="T30" fmla="*/ 17 w 79"/>
                <a:gd name="T31" fmla="*/ 9 h 116"/>
                <a:gd name="T32" fmla="*/ 19 w 79"/>
                <a:gd name="T33" fmla="*/ 5 h 116"/>
                <a:gd name="T34" fmla="*/ 22 w 79"/>
                <a:gd name="T35" fmla="*/ 2 h 116"/>
                <a:gd name="T36" fmla="*/ 26 w 79"/>
                <a:gd name="T37" fmla="*/ 0 h 116"/>
                <a:gd name="T38" fmla="*/ 30 w 79"/>
                <a:gd name="T39" fmla="*/ 0 h 116"/>
                <a:gd name="T40" fmla="*/ 70 w 79"/>
                <a:gd name="T41" fmla="*/ 9 h 116"/>
                <a:gd name="T42" fmla="*/ 74 w 79"/>
                <a:gd name="T43" fmla="*/ 11 h 116"/>
                <a:gd name="T44" fmla="*/ 77 w 79"/>
                <a:gd name="T45" fmla="*/ 14 h 116"/>
                <a:gd name="T46" fmla="*/ 79 w 79"/>
                <a:gd name="T47" fmla="*/ 17 h 116"/>
                <a:gd name="T48" fmla="*/ 79 w 79"/>
                <a:gd name="T49" fmla="*/ 19 h 116"/>
                <a:gd name="T50" fmla="*/ 77 w 79"/>
                <a:gd name="T51" fmla="*/ 24 h 116"/>
                <a:gd name="T52" fmla="*/ 74 w 79"/>
                <a:gd name="T53" fmla="*/ 25 h 116"/>
                <a:gd name="T54" fmla="*/ 70 w 79"/>
                <a:gd name="T55" fmla="*/ 27 h 116"/>
                <a:gd name="T56" fmla="*/ 66 w 79"/>
                <a:gd name="T57" fmla="*/ 27 h 116"/>
                <a:gd name="T58" fmla="*/ 36 w 79"/>
                <a:gd name="T59" fmla="*/ 21 h 116"/>
                <a:gd name="T60" fmla="*/ 30 w 79"/>
                <a:gd name="T61" fmla="*/ 46 h 116"/>
                <a:gd name="T62" fmla="*/ 60 w 79"/>
                <a:gd name="T63" fmla="*/ 52 h 116"/>
                <a:gd name="T64" fmla="*/ 64 w 79"/>
                <a:gd name="T65" fmla="*/ 53 h 116"/>
                <a:gd name="T66" fmla="*/ 67 w 79"/>
                <a:gd name="T67" fmla="*/ 56 h 116"/>
                <a:gd name="T68" fmla="*/ 67 w 79"/>
                <a:gd name="T69" fmla="*/ 59 h 116"/>
                <a:gd name="T70" fmla="*/ 67 w 79"/>
                <a:gd name="T71" fmla="*/ 62 h 116"/>
                <a:gd name="T72" fmla="*/ 66 w 79"/>
                <a:gd name="T73" fmla="*/ 66 h 116"/>
                <a:gd name="T74" fmla="*/ 64 w 79"/>
                <a:gd name="T75" fmla="*/ 68 h 116"/>
                <a:gd name="T76" fmla="*/ 60 w 79"/>
                <a:gd name="T77" fmla="*/ 69 h 116"/>
                <a:gd name="T78" fmla="*/ 55 w 79"/>
                <a:gd name="T79" fmla="*/ 69 h 116"/>
                <a:gd name="T80" fmla="*/ 28 w 79"/>
                <a:gd name="T81" fmla="*/ 63 h 116"/>
                <a:gd name="T82" fmla="*/ 22 w 79"/>
                <a:gd name="T83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116">
                  <a:moveTo>
                    <a:pt x="22" y="93"/>
                  </a:moveTo>
                  <a:lnTo>
                    <a:pt x="52" y="97"/>
                  </a:lnTo>
                  <a:lnTo>
                    <a:pt x="57" y="99"/>
                  </a:lnTo>
                  <a:lnTo>
                    <a:pt x="60" y="102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60" y="112"/>
                  </a:lnTo>
                  <a:lnTo>
                    <a:pt x="58" y="115"/>
                  </a:lnTo>
                  <a:lnTo>
                    <a:pt x="54" y="116"/>
                  </a:lnTo>
                  <a:lnTo>
                    <a:pt x="49" y="116"/>
                  </a:lnTo>
                  <a:lnTo>
                    <a:pt x="8" y="107"/>
                  </a:lnTo>
                  <a:lnTo>
                    <a:pt x="4" y="106"/>
                  </a:lnTo>
                  <a:lnTo>
                    <a:pt x="1" y="103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17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70" y="9"/>
                  </a:lnTo>
                  <a:lnTo>
                    <a:pt x="74" y="11"/>
                  </a:lnTo>
                  <a:lnTo>
                    <a:pt x="77" y="14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7" y="24"/>
                  </a:lnTo>
                  <a:lnTo>
                    <a:pt x="74" y="25"/>
                  </a:lnTo>
                  <a:lnTo>
                    <a:pt x="70" y="27"/>
                  </a:lnTo>
                  <a:lnTo>
                    <a:pt x="66" y="27"/>
                  </a:lnTo>
                  <a:lnTo>
                    <a:pt x="36" y="21"/>
                  </a:lnTo>
                  <a:lnTo>
                    <a:pt x="30" y="46"/>
                  </a:lnTo>
                  <a:lnTo>
                    <a:pt x="60" y="52"/>
                  </a:lnTo>
                  <a:lnTo>
                    <a:pt x="64" y="53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7" y="62"/>
                  </a:lnTo>
                  <a:lnTo>
                    <a:pt x="66" y="66"/>
                  </a:lnTo>
                  <a:lnTo>
                    <a:pt x="64" y="68"/>
                  </a:lnTo>
                  <a:lnTo>
                    <a:pt x="60" y="69"/>
                  </a:lnTo>
                  <a:lnTo>
                    <a:pt x="55" y="69"/>
                  </a:lnTo>
                  <a:lnTo>
                    <a:pt x="28" y="63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361" y="1692"/>
              <a:ext cx="107" cy="124"/>
            </a:xfrm>
            <a:custGeom>
              <a:avLst/>
              <a:gdLst>
                <a:gd name="T0" fmla="*/ 18 w 107"/>
                <a:gd name="T1" fmla="*/ 13 h 124"/>
                <a:gd name="T2" fmla="*/ 21 w 107"/>
                <a:gd name="T3" fmla="*/ 7 h 124"/>
                <a:gd name="T4" fmla="*/ 24 w 107"/>
                <a:gd name="T5" fmla="*/ 3 h 124"/>
                <a:gd name="T6" fmla="*/ 30 w 107"/>
                <a:gd name="T7" fmla="*/ 0 h 124"/>
                <a:gd name="T8" fmla="*/ 37 w 107"/>
                <a:gd name="T9" fmla="*/ 1 h 124"/>
                <a:gd name="T10" fmla="*/ 44 w 107"/>
                <a:gd name="T11" fmla="*/ 3 h 124"/>
                <a:gd name="T12" fmla="*/ 49 w 107"/>
                <a:gd name="T13" fmla="*/ 7 h 124"/>
                <a:gd name="T14" fmla="*/ 50 w 107"/>
                <a:gd name="T15" fmla="*/ 13 h 124"/>
                <a:gd name="T16" fmla="*/ 52 w 107"/>
                <a:gd name="T17" fmla="*/ 20 h 124"/>
                <a:gd name="T18" fmla="*/ 52 w 107"/>
                <a:gd name="T19" fmla="*/ 74 h 124"/>
                <a:gd name="T20" fmla="*/ 52 w 107"/>
                <a:gd name="T21" fmla="*/ 74 h 124"/>
                <a:gd name="T22" fmla="*/ 72 w 107"/>
                <a:gd name="T23" fmla="*/ 25 h 124"/>
                <a:gd name="T24" fmla="*/ 77 w 107"/>
                <a:gd name="T25" fmla="*/ 17 h 124"/>
                <a:gd name="T26" fmla="*/ 81 w 107"/>
                <a:gd name="T27" fmla="*/ 13 h 124"/>
                <a:gd name="T28" fmla="*/ 87 w 107"/>
                <a:gd name="T29" fmla="*/ 11 h 124"/>
                <a:gd name="T30" fmla="*/ 94 w 107"/>
                <a:gd name="T31" fmla="*/ 13 h 124"/>
                <a:gd name="T32" fmla="*/ 102 w 107"/>
                <a:gd name="T33" fmla="*/ 14 h 124"/>
                <a:gd name="T34" fmla="*/ 106 w 107"/>
                <a:gd name="T35" fmla="*/ 19 h 124"/>
                <a:gd name="T36" fmla="*/ 107 w 107"/>
                <a:gd name="T37" fmla="*/ 23 h 124"/>
                <a:gd name="T38" fmla="*/ 107 w 107"/>
                <a:gd name="T39" fmla="*/ 30 h 124"/>
                <a:gd name="T40" fmla="*/ 90 w 107"/>
                <a:gd name="T41" fmla="*/ 115 h 124"/>
                <a:gd name="T42" fmla="*/ 88 w 107"/>
                <a:gd name="T43" fmla="*/ 120 h 124"/>
                <a:gd name="T44" fmla="*/ 85 w 107"/>
                <a:gd name="T45" fmla="*/ 123 h 124"/>
                <a:gd name="T46" fmla="*/ 81 w 107"/>
                <a:gd name="T47" fmla="*/ 124 h 124"/>
                <a:gd name="T48" fmla="*/ 77 w 107"/>
                <a:gd name="T49" fmla="*/ 124 h 124"/>
                <a:gd name="T50" fmla="*/ 74 w 107"/>
                <a:gd name="T51" fmla="*/ 123 h 124"/>
                <a:gd name="T52" fmla="*/ 71 w 107"/>
                <a:gd name="T53" fmla="*/ 120 h 124"/>
                <a:gd name="T54" fmla="*/ 69 w 107"/>
                <a:gd name="T55" fmla="*/ 117 h 124"/>
                <a:gd name="T56" fmla="*/ 69 w 107"/>
                <a:gd name="T57" fmla="*/ 113 h 124"/>
                <a:gd name="T58" fmla="*/ 85 w 107"/>
                <a:gd name="T59" fmla="*/ 36 h 124"/>
                <a:gd name="T60" fmla="*/ 84 w 107"/>
                <a:gd name="T61" fmla="*/ 36 h 124"/>
                <a:gd name="T62" fmla="*/ 52 w 107"/>
                <a:gd name="T63" fmla="*/ 113 h 124"/>
                <a:gd name="T64" fmla="*/ 50 w 107"/>
                <a:gd name="T65" fmla="*/ 114 h 124"/>
                <a:gd name="T66" fmla="*/ 49 w 107"/>
                <a:gd name="T67" fmla="*/ 117 h 124"/>
                <a:gd name="T68" fmla="*/ 46 w 107"/>
                <a:gd name="T69" fmla="*/ 117 h 124"/>
                <a:gd name="T70" fmla="*/ 43 w 107"/>
                <a:gd name="T71" fmla="*/ 117 h 124"/>
                <a:gd name="T72" fmla="*/ 40 w 107"/>
                <a:gd name="T73" fmla="*/ 115 h 124"/>
                <a:gd name="T74" fmla="*/ 39 w 107"/>
                <a:gd name="T75" fmla="*/ 114 h 124"/>
                <a:gd name="T76" fmla="*/ 37 w 107"/>
                <a:gd name="T77" fmla="*/ 113 h 124"/>
                <a:gd name="T78" fmla="*/ 37 w 107"/>
                <a:gd name="T79" fmla="*/ 110 h 124"/>
                <a:gd name="T80" fmla="*/ 37 w 107"/>
                <a:gd name="T81" fmla="*/ 26 h 124"/>
                <a:gd name="T82" fmla="*/ 37 w 107"/>
                <a:gd name="T83" fmla="*/ 26 h 124"/>
                <a:gd name="T84" fmla="*/ 21 w 107"/>
                <a:gd name="T85" fmla="*/ 102 h 124"/>
                <a:gd name="T86" fmla="*/ 19 w 107"/>
                <a:gd name="T87" fmla="*/ 107 h 124"/>
                <a:gd name="T88" fmla="*/ 17 w 107"/>
                <a:gd name="T89" fmla="*/ 108 h 124"/>
                <a:gd name="T90" fmla="*/ 14 w 107"/>
                <a:gd name="T91" fmla="*/ 111 h 124"/>
                <a:gd name="T92" fmla="*/ 9 w 107"/>
                <a:gd name="T93" fmla="*/ 111 h 124"/>
                <a:gd name="T94" fmla="*/ 5 w 107"/>
                <a:gd name="T95" fmla="*/ 110 h 124"/>
                <a:gd name="T96" fmla="*/ 3 w 107"/>
                <a:gd name="T97" fmla="*/ 107 h 124"/>
                <a:gd name="T98" fmla="*/ 0 w 107"/>
                <a:gd name="T99" fmla="*/ 102 h 124"/>
                <a:gd name="T100" fmla="*/ 0 w 107"/>
                <a:gd name="T101" fmla="*/ 98 h 124"/>
                <a:gd name="T102" fmla="*/ 18 w 107"/>
                <a:gd name="T10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24">
                  <a:moveTo>
                    <a:pt x="18" y="13"/>
                  </a:moveTo>
                  <a:lnTo>
                    <a:pt x="21" y="7"/>
                  </a:lnTo>
                  <a:lnTo>
                    <a:pt x="24" y="3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0" y="13"/>
                  </a:lnTo>
                  <a:lnTo>
                    <a:pt x="52" y="2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72" y="25"/>
                  </a:lnTo>
                  <a:lnTo>
                    <a:pt x="77" y="17"/>
                  </a:lnTo>
                  <a:lnTo>
                    <a:pt x="81" y="13"/>
                  </a:lnTo>
                  <a:lnTo>
                    <a:pt x="87" y="11"/>
                  </a:lnTo>
                  <a:lnTo>
                    <a:pt x="94" y="13"/>
                  </a:lnTo>
                  <a:lnTo>
                    <a:pt x="102" y="14"/>
                  </a:lnTo>
                  <a:lnTo>
                    <a:pt x="106" y="19"/>
                  </a:lnTo>
                  <a:lnTo>
                    <a:pt x="107" y="23"/>
                  </a:lnTo>
                  <a:lnTo>
                    <a:pt x="107" y="30"/>
                  </a:lnTo>
                  <a:lnTo>
                    <a:pt x="90" y="115"/>
                  </a:lnTo>
                  <a:lnTo>
                    <a:pt x="88" y="120"/>
                  </a:lnTo>
                  <a:lnTo>
                    <a:pt x="85" y="123"/>
                  </a:lnTo>
                  <a:lnTo>
                    <a:pt x="81" y="124"/>
                  </a:lnTo>
                  <a:lnTo>
                    <a:pt x="77" y="124"/>
                  </a:lnTo>
                  <a:lnTo>
                    <a:pt x="74" y="123"/>
                  </a:lnTo>
                  <a:lnTo>
                    <a:pt x="71" y="120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85" y="36"/>
                  </a:lnTo>
                  <a:lnTo>
                    <a:pt x="84" y="36"/>
                  </a:lnTo>
                  <a:lnTo>
                    <a:pt x="52" y="113"/>
                  </a:lnTo>
                  <a:lnTo>
                    <a:pt x="50" y="114"/>
                  </a:lnTo>
                  <a:lnTo>
                    <a:pt x="49" y="117"/>
                  </a:lnTo>
                  <a:lnTo>
                    <a:pt x="46" y="117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9" y="114"/>
                  </a:lnTo>
                  <a:lnTo>
                    <a:pt x="37" y="113"/>
                  </a:lnTo>
                  <a:lnTo>
                    <a:pt x="37" y="11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1" y="102"/>
                  </a:lnTo>
                  <a:lnTo>
                    <a:pt x="19" y="107"/>
                  </a:lnTo>
                  <a:lnTo>
                    <a:pt x="17" y="108"/>
                  </a:lnTo>
                  <a:lnTo>
                    <a:pt x="14" y="111"/>
                  </a:lnTo>
                  <a:lnTo>
                    <a:pt x="9" y="111"/>
                  </a:lnTo>
                  <a:lnTo>
                    <a:pt x="5" y="110"/>
                  </a:lnTo>
                  <a:lnTo>
                    <a:pt x="3" y="107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467" y="1715"/>
              <a:ext cx="79" cy="109"/>
            </a:xfrm>
            <a:custGeom>
              <a:avLst/>
              <a:gdLst>
                <a:gd name="T0" fmla="*/ 19 w 79"/>
                <a:gd name="T1" fmla="*/ 9 h 109"/>
                <a:gd name="T2" fmla="*/ 20 w 79"/>
                <a:gd name="T3" fmla="*/ 4 h 109"/>
                <a:gd name="T4" fmla="*/ 23 w 79"/>
                <a:gd name="T5" fmla="*/ 2 h 109"/>
                <a:gd name="T6" fmla="*/ 26 w 79"/>
                <a:gd name="T7" fmla="*/ 0 h 109"/>
                <a:gd name="T8" fmla="*/ 31 w 79"/>
                <a:gd name="T9" fmla="*/ 0 h 109"/>
                <a:gd name="T10" fmla="*/ 57 w 79"/>
                <a:gd name="T11" fmla="*/ 6 h 109"/>
                <a:gd name="T12" fmla="*/ 67 w 79"/>
                <a:gd name="T13" fmla="*/ 9 h 109"/>
                <a:gd name="T14" fmla="*/ 75 w 79"/>
                <a:gd name="T15" fmla="*/ 16 h 109"/>
                <a:gd name="T16" fmla="*/ 79 w 79"/>
                <a:gd name="T17" fmla="*/ 26 h 109"/>
                <a:gd name="T18" fmla="*/ 78 w 79"/>
                <a:gd name="T19" fmla="*/ 41 h 109"/>
                <a:gd name="T20" fmla="*/ 73 w 79"/>
                <a:gd name="T21" fmla="*/ 53 h 109"/>
                <a:gd name="T22" fmla="*/ 67 w 79"/>
                <a:gd name="T23" fmla="*/ 62 h 109"/>
                <a:gd name="T24" fmla="*/ 57 w 79"/>
                <a:gd name="T25" fmla="*/ 66 h 109"/>
                <a:gd name="T26" fmla="*/ 45 w 79"/>
                <a:gd name="T27" fmla="*/ 66 h 109"/>
                <a:gd name="T28" fmla="*/ 28 w 79"/>
                <a:gd name="T29" fmla="*/ 63 h 109"/>
                <a:gd name="T30" fmla="*/ 20 w 79"/>
                <a:gd name="T31" fmla="*/ 100 h 109"/>
                <a:gd name="T32" fmla="*/ 19 w 79"/>
                <a:gd name="T33" fmla="*/ 104 h 109"/>
                <a:gd name="T34" fmla="*/ 16 w 79"/>
                <a:gd name="T35" fmla="*/ 107 h 109"/>
                <a:gd name="T36" fmla="*/ 13 w 79"/>
                <a:gd name="T37" fmla="*/ 109 h 109"/>
                <a:gd name="T38" fmla="*/ 9 w 79"/>
                <a:gd name="T39" fmla="*/ 109 h 109"/>
                <a:gd name="T40" fmla="*/ 4 w 79"/>
                <a:gd name="T41" fmla="*/ 107 h 109"/>
                <a:gd name="T42" fmla="*/ 3 w 79"/>
                <a:gd name="T43" fmla="*/ 104 h 109"/>
                <a:gd name="T44" fmla="*/ 0 w 79"/>
                <a:gd name="T45" fmla="*/ 101 h 109"/>
                <a:gd name="T46" fmla="*/ 0 w 79"/>
                <a:gd name="T47" fmla="*/ 97 h 109"/>
                <a:gd name="T48" fmla="*/ 19 w 79"/>
                <a:gd name="T49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09">
                  <a:moveTo>
                    <a:pt x="19" y="9"/>
                  </a:moveTo>
                  <a:lnTo>
                    <a:pt x="20" y="4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57" y="6"/>
                  </a:lnTo>
                  <a:lnTo>
                    <a:pt x="67" y="9"/>
                  </a:lnTo>
                  <a:lnTo>
                    <a:pt x="75" y="16"/>
                  </a:lnTo>
                  <a:lnTo>
                    <a:pt x="79" y="26"/>
                  </a:lnTo>
                  <a:lnTo>
                    <a:pt x="78" y="41"/>
                  </a:lnTo>
                  <a:lnTo>
                    <a:pt x="73" y="53"/>
                  </a:lnTo>
                  <a:lnTo>
                    <a:pt x="67" y="62"/>
                  </a:lnTo>
                  <a:lnTo>
                    <a:pt x="57" y="66"/>
                  </a:lnTo>
                  <a:lnTo>
                    <a:pt x="45" y="66"/>
                  </a:lnTo>
                  <a:lnTo>
                    <a:pt x="28" y="63"/>
                  </a:lnTo>
                  <a:lnTo>
                    <a:pt x="20" y="100"/>
                  </a:lnTo>
                  <a:lnTo>
                    <a:pt x="19" y="104"/>
                  </a:lnTo>
                  <a:lnTo>
                    <a:pt x="16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4" y="107"/>
                  </a:lnTo>
                  <a:lnTo>
                    <a:pt x="3" y="104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498" y="1733"/>
              <a:ext cx="26" cy="33"/>
            </a:xfrm>
            <a:custGeom>
              <a:avLst/>
              <a:gdLst>
                <a:gd name="T0" fmla="*/ 0 w 26"/>
                <a:gd name="T1" fmla="*/ 30 h 33"/>
                <a:gd name="T2" fmla="*/ 10 w 26"/>
                <a:gd name="T3" fmla="*/ 33 h 33"/>
                <a:gd name="T4" fmla="*/ 16 w 26"/>
                <a:gd name="T5" fmla="*/ 33 h 33"/>
                <a:gd name="T6" fmla="*/ 20 w 26"/>
                <a:gd name="T7" fmla="*/ 30 h 33"/>
                <a:gd name="T8" fmla="*/ 23 w 26"/>
                <a:gd name="T9" fmla="*/ 26 h 33"/>
                <a:gd name="T10" fmla="*/ 26 w 26"/>
                <a:gd name="T11" fmla="*/ 20 h 33"/>
                <a:gd name="T12" fmla="*/ 26 w 26"/>
                <a:gd name="T13" fmla="*/ 13 h 33"/>
                <a:gd name="T14" fmla="*/ 25 w 26"/>
                <a:gd name="T15" fmla="*/ 7 h 33"/>
                <a:gd name="T16" fmla="*/ 22 w 26"/>
                <a:gd name="T17" fmla="*/ 3 h 33"/>
                <a:gd name="T18" fmla="*/ 17 w 26"/>
                <a:gd name="T19" fmla="*/ 1 h 33"/>
                <a:gd name="T20" fmla="*/ 7 w 26"/>
                <a:gd name="T21" fmla="*/ 0 h 33"/>
                <a:gd name="T22" fmla="*/ 0 w 26"/>
                <a:gd name="T2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3">
                  <a:moveTo>
                    <a:pt x="0" y="30"/>
                  </a:moveTo>
                  <a:lnTo>
                    <a:pt x="10" y="33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23" y="26"/>
                  </a:lnTo>
                  <a:lnTo>
                    <a:pt x="26" y="20"/>
                  </a:lnTo>
                  <a:lnTo>
                    <a:pt x="26" y="13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555" y="1730"/>
              <a:ext cx="73" cy="113"/>
            </a:xfrm>
            <a:custGeom>
              <a:avLst/>
              <a:gdLst>
                <a:gd name="T0" fmla="*/ 64 w 73"/>
                <a:gd name="T1" fmla="*/ 10 h 113"/>
                <a:gd name="T2" fmla="*/ 69 w 73"/>
                <a:gd name="T3" fmla="*/ 11 h 113"/>
                <a:gd name="T4" fmla="*/ 72 w 73"/>
                <a:gd name="T5" fmla="*/ 14 h 113"/>
                <a:gd name="T6" fmla="*/ 73 w 73"/>
                <a:gd name="T7" fmla="*/ 17 h 113"/>
                <a:gd name="T8" fmla="*/ 73 w 73"/>
                <a:gd name="T9" fmla="*/ 20 h 113"/>
                <a:gd name="T10" fmla="*/ 72 w 73"/>
                <a:gd name="T11" fmla="*/ 25 h 113"/>
                <a:gd name="T12" fmla="*/ 69 w 73"/>
                <a:gd name="T13" fmla="*/ 26 h 113"/>
                <a:gd name="T14" fmla="*/ 66 w 73"/>
                <a:gd name="T15" fmla="*/ 28 h 113"/>
                <a:gd name="T16" fmla="*/ 60 w 73"/>
                <a:gd name="T17" fmla="*/ 28 h 113"/>
                <a:gd name="T18" fmla="*/ 45 w 73"/>
                <a:gd name="T19" fmla="*/ 25 h 113"/>
                <a:gd name="T20" fmla="*/ 28 w 73"/>
                <a:gd name="T21" fmla="*/ 105 h 113"/>
                <a:gd name="T22" fmla="*/ 26 w 73"/>
                <a:gd name="T23" fmla="*/ 110 h 113"/>
                <a:gd name="T24" fmla="*/ 25 w 73"/>
                <a:gd name="T25" fmla="*/ 111 h 113"/>
                <a:gd name="T26" fmla="*/ 20 w 73"/>
                <a:gd name="T27" fmla="*/ 113 h 113"/>
                <a:gd name="T28" fmla="*/ 16 w 73"/>
                <a:gd name="T29" fmla="*/ 113 h 113"/>
                <a:gd name="T30" fmla="*/ 12 w 73"/>
                <a:gd name="T31" fmla="*/ 111 h 113"/>
                <a:gd name="T32" fmla="*/ 10 w 73"/>
                <a:gd name="T33" fmla="*/ 108 h 113"/>
                <a:gd name="T34" fmla="*/ 9 w 73"/>
                <a:gd name="T35" fmla="*/ 105 h 113"/>
                <a:gd name="T36" fmla="*/ 9 w 73"/>
                <a:gd name="T37" fmla="*/ 101 h 113"/>
                <a:gd name="T38" fmla="*/ 25 w 73"/>
                <a:gd name="T39" fmla="*/ 20 h 113"/>
                <a:gd name="T40" fmla="*/ 9 w 73"/>
                <a:gd name="T41" fmla="*/ 17 h 113"/>
                <a:gd name="T42" fmla="*/ 4 w 73"/>
                <a:gd name="T43" fmla="*/ 16 h 113"/>
                <a:gd name="T44" fmla="*/ 1 w 73"/>
                <a:gd name="T45" fmla="*/ 13 h 113"/>
                <a:gd name="T46" fmla="*/ 0 w 73"/>
                <a:gd name="T47" fmla="*/ 10 h 113"/>
                <a:gd name="T48" fmla="*/ 0 w 73"/>
                <a:gd name="T49" fmla="*/ 6 h 113"/>
                <a:gd name="T50" fmla="*/ 1 w 73"/>
                <a:gd name="T51" fmla="*/ 3 h 113"/>
                <a:gd name="T52" fmla="*/ 4 w 73"/>
                <a:gd name="T53" fmla="*/ 0 h 113"/>
                <a:gd name="T54" fmla="*/ 7 w 73"/>
                <a:gd name="T55" fmla="*/ 0 h 113"/>
                <a:gd name="T56" fmla="*/ 13 w 73"/>
                <a:gd name="T57" fmla="*/ 0 h 113"/>
                <a:gd name="T58" fmla="*/ 64 w 73"/>
                <a:gd name="T59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13">
                  <a:moveTo>
                    <a:pt x="64" y="10"/>
                  </a:moveTo>
                  <a:lnTo>
                    <a:pt x="69" y="11"/>
                  </a:lnTo>
                  <a:lnTo>
                    <a:pt x="72" y="14"/>
                  </a:lnTo>
                  <a:lnTo>
                    <a:pt x="73" y="17"/>
                  </a:lnTo>
                  <a:lnTo>
                    <a:pt x="73" y="20"/>
                  </a:lnTo>
                  <a:lnTo>
                    <a:pt x="72" y="25"/>
                  </a:lnTo>
                  <a:lnTo>
                    <a:pt x="69" y="26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45" y="25"/>
                  </a:lnTo>
                  <a:lnTo>
                    <a:pt x="28" y="105"/>
                  </a:lnTo>
                  <a:lnTo>
                    <a:pt x="26" y="110"/>
                  </a:lnTo>
                  <a:lnTo>
                    <a:pt x="25" y="111"/>
                  </a:lnTo>
                  <a:lnTo>
                    <a:pt x="20" y="113"/>
                  </a:lnTo>
                  <a:lnTo>
                    <a:pt x="16" y="113"/>
                  </a:lnTo>
                  <a:lnTo>
                    <a:pt x="12" y="111"/>
                  </a:lnTo>
                  <a:lnTo>
                    <a:pt x="10" y="108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25" y="20"/>
                  </a:lnTo>
                  <a:lnTo>
                    <a:pt x="9" y="17"/>
                  </a:lnTo>
                  <a:lnTo>
                    <a:pt x="4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6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633" y="1743"/>
              <a:ext cx="68" cy="116"/>
            </a:xfrm>
            <a:custGeom>
              <a:avLst/>
              <a:gdLst>
                <a:gd name="T0" fmla="*/ 13 w 68"/>
                <a:gd name="T1" fmla="*/ 67 h 116"/>
                <a:gd name="T2" fmla="*/ 1 w 68"/>
                <a:gd name="T3" fmla="*/ 15 h 116"/>
                <a:gd name="T4" fmla="*/ 0 w 68"/>
                <a:gd name="T5" fmla="*/ 12 h 116"/>
                <a:gd name="T6" fmla="*/ 0 w 68"/>
                <a:gd name="T7" fmla="*/ 10 h 116"/>
                <a:gd name="T8" fmla="*/ 0 w 68"/>
                <a:gd name="T9" fmla="*/ 9 h 116"/>
                <a:gd name="T10" fmla="*/ 1 w 68"/>
                <a:gd name="T11" fmla="*/ 7 h 116"/>
                <a:gd name="T12" fmla="*/ 2 w 68"/>
                <a:gd name="T13" fmla="*/ 3 h 116"/>
                <a:gd name="T14" fmla="*/ 5 w 68"/>
                <a:gd name="T15" fmla="*/ 0 h 116"/>
                <a:gd name="T16" fmla="*/ 8 w 68"/>
                <a:gd name="T17" fmla="*/ 0 h 116"/>
                <a:gd name="T18" fmla="*/ 13 w 68"/>
                <a:gd name="T19" fmla="*/ 0 h 116"/>
                <a:gd name="T20" fmla="*/ 16 w 68"/>
                <a:gd name="T21" fmla="*/ 1 h 116"/>
                <a:gd name="T22" fmla="*/ 19 w 68"/>
                <a:gd name="T23" fmla="*/ 3 h 116"/>
                <a:gd name="T24" fmla="*/ 20 w 68"/>
                <a:gd name="T25" fmla="*/ 6 h 116"/>
                <a:gd name="T26" fmla="*/ 22 w 68"/>
                <a:gd name="T27" fmla="*/ 12 h 116"/>
                <a:gd name="T28" fmla="*/ 27 w 68"/>
                <a:gd name="T29" fmla="*/ 47 h 116"/>
                <a:gd name="T30" fmla="*/ 48 w 68"/>
                <a:gd name="T31" fmla="*/ 15 h 116"/>
                <a:gd name="T32" fmla="*/ 51 w 68"/>
                <a:gd name="T33" fmla="*/ 12 h 116"/>
                <a:gd name="T34" fmla="*/ 54 w 68"/>
                <a:gd name="T35" fmla="*/ 9 h 116"/>
                <a:gd name="T36" fmla="*/ 57 w 68"/>
                <a:gd name="T37" fmla="*/ 9 h 116"/>
                <a:gd name="T38" fmla="*/ 60 w 68"/>
                <a:gd name="T39" fmla="*/ 9 h 116"/>
                <a:gd name="T40" fmla="*/ 64 w 68"/>
                <a:gd name="T41" fmla="*/ 10 h 116"/>
                <a:gd name="T42" fmla="*/ 67 w 68"/>
                <a:gd name="T43" fmla="*/ 13 h 116"/>
                <a:gd name="T44" fmla="*/ 68 w 68"/>
                <a:gd name="T45" fmla="*/ 16 h 116"/>
                <a:gd name="T46" fmla="*/ 68 w 68"/>
                <a:gd name="T47" fmla="*/ 19 h 116"/>
                <a:gd name="T48" fmla="*/ 67 w 68"/>
                <a:gd name="T49" fmla="*/ 20 h 116"/>
                <a:gd name="T50" fmla="*/ 67 w 68"/>
                <a:gd name="T51" fmla="*/ 22 h 116"/>
                <a:gd name="T52" fmla="*/ 67 w 68"/>
                <a:gd name="T53" fmla="*/ 23 h 116"/>
                <a:gd name="T54" fmla="*/ 66 w 68"/>
                <a:gd name="T55" fmla="*/ 25 h 116"/>
                <a:gd name="T56" fmla="*/ 33 w 68"/>
                <a:gd name="T57" fmla="*/ 70 h 116"/>
                <a:gd name="T58" fmla="*/ 26 w 68"/>
                <a:gd name="T59" fmla="*/ 107 h 116"/>
                <a:gd name="T60" fmla="*/ 24 w 68"/>
                <a:gd name="T61" fmla="*/ 111 h 116"/>
                <a:gd name="T62" fmla="*/ 22 w 68"/>
                <a:gd name="T63" fmla="*/ 113 h 116"/>
                <a:gd name="T64" fmla="*/ 17 w 68"/>
                <a:gd name="T65" fmla="*/ 116 h 116"/>
                <a:gd name="T66" fmla="*/ 13 w 68"/>
                <a:gd name="T67" fmla="*/ 116 h 116"/>
                <a:gd name="T68" fmla="*/ 10 w 68"/>
                <a:gd name="T69" fmla="*/ 114 h 116"/>
                <a:gd name="T70" fmla="*/ 7 w 68"/>
                <a:gd name="T71" fmla="*/ 111 h 116"/>
                <a:gd name="T72" fmla="*/ 5 w 68"/>
                <a:gd name="T73" fmla="*/ 107 h 116"/>
                <a:gd name="T74" fmla="*/ 5 w 68"/>
                <a:gd name="T75" fmla="*/ 103 h 116"/>
                <a:gd name="T76" fmla="*/ 13 w 68"/>
                <a:gd name="T77" fmla="*/ 6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116">
                  <a:moveTo>
                    <a:pt x="13" y="67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2" y="12"/>
                  </a:lnTo>
                  <a:lnTo>
                    <a:pt x="27" y="47"/>
                  </a:lnTo>
                  <a:lnTo>
                    <a:pt x="48" y="15"/>
                  </a:lnTo>
                  <a:lnTo>
                    <a:pt x="51" y="12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60" y="9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3"/>
                  </a:lnTo>
                  <a:lnTo>
                    <a:pt x="66" y="25"/>
                  </a:lnTo>
                  <a:lnTo>
                    <a:pt x="33" y="70"/>
                  </a:lnTo>
                  <a:lnTo>
                    <a:pt x="26" y="107"/>
                  </a:lnTo>
                  <a:lnTo>
                    <a:pt x="24" y="111"/>
                  </a:lnTo>
                  <a:lnTo>
                    <a:pt x="22" y="113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10" y="114"/>
                  </a:lnTo>
                  <a:lnTo>
                    <a:pt x="7" y="111"/>
                  </a:lnTo>
                  <a:lnTo>
                    <a:pt x="5" y="107"/>
                  </a:lnTo>
                  <a:lnTo>
                    <a:pt x="5" y="103"/>
                  </a:lnTo>
                  <a:lnTo>
                    <a:pt x="13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3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152400"/>
            <a:ext cx="9067800" cy="914400"/>
          </a:xfrm>
        </p:spPr>
        <p:txBody>
          <a:bodyPr/>
          <a:lstStyle/>
          <a:p>
            <a:r>
              <a:rPr lang="en-US" dirty="0" smtClean="0"/>
              <a:t>Ralph Waldo Emerson:  1803-1882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3581400"/>
            <a:ext cx="4356097" cy="27752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60538"/>
            <a:ext cx="4419600" cy="26885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3810000" cy="2800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152846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Writings include: </a:t>
            </a:r>
          </a:p>
          <a:p>
            <a:r>
              <a:rPr lang="en-US" sz="2400" i="1" dirty="0" smtClean="0"/>
              <a:t>Self-Reliance</a:t>
            </a:r>
          </a:p>
          <a:p>
            <a:r>
              <a:rPr lang="en-US" sz="2400" i="1" dirty="0" smtClean="0"/>
              <a:t>Nature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69476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Mentor to Thoreau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Owned land at Walden 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14400"/>
          </a:xfrm>
        </p:spPr>
        <p:txBody>
          <a:bodyPr/>
          <a:lstStyle/>
          <a:p>
            <a:r>
              <a:rPr lang="en-US" dirty="0" smtClean="0"/>
              <a:t>Henry David Thoreau: 1817-1862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1981200" cy="24418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648200" cy="309686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3657600" cy="5486400"/>
          </a:xfrm>
        </p:spPr>
      </p:pic>
    </p:spTree>
    <p:extLst>
      <p:ext uri="{BB962C8B-B14F-4D97-AF65-F5344CB8AC3E}">
        <p14:creationId xmlns:p14="http://schemas.microsoft.com/office/powerpoint/2010/main" val="25695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Walden; or Life in the Woods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267200" cy="4267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199"/>
            <a:ext cx="4343400" cy="4252913"/>
          </a:xfrm>
        </p:spPr>
      </p:pic>
    </p:spTree>
    <p:extLst>
      <p:ext uri="{BB962C8B-B14F-4D97-AF65-F5344CB8AC3E}">
        <p14:creationId xmlns:p14="http://schemas.microsoft.com/office/powerpoint/2010/main" val="424228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74064"/>
          </a:xfrm>
        </p:spPr>
        <p:txBody>
          <a:bodyPr/>
          <a:lstStyle/>
          <a:p>
            <a:r>
              <a:rPr lang="en-US" i="1" dirty="0" smtClean="0"/>
              <a:t>Resistance to Civil Government</a:t>
            </a:r>
            <a:r>
              <a:rPr lang="en-US" dirty="0" smtClean="0"/>
              <a:t>, AKA </a:t>
            </a:r>
            <a:r>
              <a:rPr lang="en-US" i="1" dirty="0" smtClean="0"/>
              <a:t>Civil Disobedience </a:t>
            </a:r>
            <a:r>
              <a:rPr lang="en-US" dirty="0" smtClean="0"/>
              <a:t>(1849)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26744" cy="525779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200" dirty="0" err="1" smtClean="0"/>
              <a:t>Mohatma</a:t>
            </a:r>
            <a:r>
              <a:rPr lang="en-US" sz="2200" dirty="0" smtClean="0"/>
              <a:t> Gandhi:</a:t>
            </a:r>
          </a:p>
          <a:p>
            <a:pPr marL="68580" indent="0">
              <a:buNone/>
            </a:pPr>
            <a:r>
              <a:rPr lang="en-US" sz="2200" dirty="0"/>
              <a:t>Thoreau was a great writer, philosopher, poet, and withal a most practical man, that is, he taught nothing he was not prepared to practice in himself. He was one of the greatest and most moral men America has produced. </a:t>
            </a:r>
            <a:r>
              <a:rPr lang="en-US" sz="2200" dirty="0" smtClean="0"/>
              <a:t>He </a:t>
            </a:r>
            <a:r>
              <a:rPr lang="en-US" sz="2200" dirty="0"/>
              <a:t>went to </a:t>
            </a:r>
            <a:r>
              <a:rPr lang="en-US" sz="2200" dirty="0" smtClean="0"/>
              <a:t>jail</a:t>
            </a:r>
            <a:r>
              <a:rPr lang="en-US" sz="2200" dirty="0"/>
              <a:t> for the sake of his principles and suffering humanity. His essay has, therefore, been sanctified by </a:t>
            </a:r>
            <a:r>
              <a:rPr lang="en-US" sz="2200" dirty="0" smtClean="0"/>
              <a:t>suffering. (1907)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447801"/>
            <a:ext cx="4412456" cy="484866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Martin Luther King, Jr.:</a:t>
            </a:r>
          </a:p>
          <a:p>
            <a:pPr marL="68580" indent="0">
              <a:buNone/>
            </a:pPr>
            <a:r>
              <a:rPr lang="en-US" dirty="0"/>
              <a:t>During my student days I read Henry David Thoreau's essay </a:t>
            </a:r>
            <a:r>
              <a:rPr lang="en-US" i="1" dirty="0"/>
              <a:t>On Civil Disobedience</a:t>
            </a:r>
            <a:r>
              <a:rPr lang="en-US" dirty="0"/>
              <a:t> for the first time. Here, in this courageous New Englander's refusal to pay his taxes and his choice of jail rather than support a war that would spread slavery's territory into Mexico, I made my first contact with the theory of nonviolent </a:t>
            </a:r>
            <a:r>
              <a:rPr lang="en-US" dirty="0" smtClean="0"/>
              <a:t>resistance…</a:t>
            </a:r>
          </a:p>
          <a:p>
            <a:pPr marL="68580" indent="0">
              <a:buNone/>
            </a:pPr>
            <a:r>
              <a:rPr lang="en-US" dirty="0" smtClean="0"/>
              <a:t>I </a:t>
            </a:r>
            <a:r>
              <a:rPr lang="en-US" dirty="0"/>
              <a:t>became convinced that noncooperation with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/>
              <a:t>evil is as much a moral obligation as is cooperation with good. </a:t>
            </a:r>
            <a:r>
              <a:rPr lang="en-US" dirty="0" smtClean="0"/>
              <a:t>As </a:t>
            </a:r>
            <a:r>
              <a:rPr lang="en-US" dirty="0"/>
              <a:t>a result of his writings and personal witness, we are the heirs of a legacy of creative protest. The teachings of Thoreau came alive in our civil rights </a:t>
            </a:r>
            <a:r>
              <a:rPr lang="en-US" dirty="0" smtClean="0"/>
              <a:t>movement… (1963)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is…	</a:t>
            </a:r>
            <a:endParaRPr lang="en-US" dirty="0"/>
          </a:p>
        </p:txBody>
      </p:sp>
      <p:pic>
        <p:nvPicPr>
          <p:cNvPr id="1026" name="Picture 2" descr="C:\Users\Tiffany\AppData\Local\Microsoft\Windows\Temporary Internet Files\Content.IE5\CI1LAFUP\MP90044029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335937" cy="3999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NOT   THIS. 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is…</a:t>
            </a:r>
            <a:endParaRPr lang="en-US" dirty="0"/>
          </a:p>
        </p:txBody>
      </p:sp>
      <p:pic>
        <p:nvPicPr>
          <p:cNvPr id="5" name="Content Placeholder 4" descr="fireworks-kiss-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143000"/>
            <a:ext cx="3657600" cy="5491892"/>
          </a:xfr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762000" y="4495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 even this.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is…</a:t>
            </a:r>
            <a:endParaRPr lang="en-US" dirty="0"/>
          </a:p>
        </p:txBody>
      </p:sp>
      <p:pic>
        <p:nvPicPr>
          <p:cNvPr id="4" name="Content Placeholder 3" descr="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45" t="1705" r="17259" b="6818"/>
          <a:stretch>
            <a:fillRect/>
          </a:stretch>
        </p:blipFill>
        <p:spPr>
          <a:xfrm>
            <a:off x="914400" y="1447800"/>
            <a:ext cx="4953000" cy="4813718"/>
          </a:xfrm>
        </p:spPr>
      </p:pic>
      <p:sp>
        <p:nvSpPr>
          <p:cNvPr id="5" name="TextBox 4"/>
          <p:cNvSpPr txBox="1"/>
          <p:nvPr/>
        </p:nvSpPr>
        <p:spPr>
          <a:xfrm>
            <a:off x="6477000" y="16002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this, either.  But did I weird you out?  </a:t>
            </a:r>
          </a:p>
          <a:p>
            <a:r>
              <a:rPr lang="en-US" sz="2800" dirty="0" smtClean="0"/>
              <a:t>;)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>
                <a:latin typeface="Baskerville Old Face" pitchFamily="18" charset="0"/>
              </a:rPr>
              <a:t>Romanticism: 1800-1860</a:t>
            </a:r>
            <a:endParaRPr lang="en-US" sz="4800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 Old Face" pitchFamily="18" charset="0"/>
              </a:rPr>
              <a:t>Backlash to the Enlightenment and the Age of Reason—the pendulum swings! </a:t>
            </a:r>
          </a:p>
          <a:p>
            <a:pPr marL="68580" indent="0">
              <a:buNone/>
            </a:pPr>
            <a:endParaRPr lang="en-US" dirty="0" smtClean="0">
              <a:latin typeface="Baskerville Old Face" pitchFamily="18" charset="0"/>
            </a:endParaRPr>
          </a:p>
          <a:p>
            <a:pPr marL="68580" indent="0">
              <a:buNone/>
            </a:pPr>
            <a:r>
              <a:rPr lang="en-US" dirty="0" smtClean="0">
                <a:latin typeface="Baskerville Old Face" pitchFamily="18" charset="0"/>
              </a:rPr>
              <a:t>1700’s						1800’s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Head----------------------------------------------------------------Heart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Began in Germany in 1770’s then spread across Europe, reaching America in early 1800’s</a:t>
            </a:r>
          </a:p>
          <a:p>
            <a:r>
              <a:rPr lang="en-US" dirty="0" smtClean="0">
                <a:latin typeface="Baskerville Old Face" pitchFamily="18" charset="0"/>
              </a:rPr>
              <a:t>What do you notice in common with the following images?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algn="ctr"/>
            <a:r>
              <a:rPr lang="en-US" sz="3200" i="1" dirty="0" smtClean="0"/>
              <a:t>Autumn on Hudson River</a:t>
            </a:r>
            <a:endParaRPr lang="en-US" sz="3200" i="1" dirty="0"/>
          </a:p>
        </p:txBody>
      </p:sp>
      <p:pic>
        <p:nvPicPr>
          <p:cNvPr id="6" name="Content Placeholder 5" descr="Cropsey-AutumnonHudson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451272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/>
          <a:lstStyle/>
          <a:p>
            <a:pPr algn="ctr"/>
            <a:r>
              <a:rPr lang="en-US" sz="3200" i="1" dirty="0" smtClean="0"/>
              <a:t>Immigrants Crossing the Plains</a:t>
            </a:r>
            <a:endParaRPr lang="en-US" sz="3200" i="1" dirty="0"/>
          </a:p>
        </p:txBody>
      </p:sp>
      <p:pic>
        <p:nvPicPr>
          <p:cNvPr id="4" name="Content Placeholder 3" descr="emigr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199"/>
            <a:ext cx="7848600" cy="5416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2209800" cy="3983736"/>
          </a:xfrm>
        </p:spPr>
        <p:txBody>
          <a:bodyPr/>
          <a:lstStyle/>
          <a:p>
            <a:r>
              <a:rPr lang="en-US" i="1" dirty="0" smtClean="0"/>
              <a:t>Kindred</a:t>
            </a:r>
            <a:br>
              <a:rPr lang="en-US" i="1" dirty="0" smtClean="0"/>
            </a:br>
            <a:r>
              <a:rPr lang="en-US" i="1" dirty="0" smtClean="0"/>
              <a:t>Spirits</a:t>
            </a:r>
            <a:endParaRPr lang="en-US" i="1" dirty="0"/>
          </a:p>
        </p:txBody>
      </p:sp>
      <p:pic>
        <p:nvPicPr>
          <p:cNvPr id="4" name="Content Placeholder 3" descr="hudsonriv_durand_kindredspirits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52400"/>
            <a:ext cx="5334000" cy="6481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3473</TotalTime>
  <Words>583</Words>
  <Application>Microsoft Office PowerPoint</Application>
  <PresentationFormat>On-screen Show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Romanticism</vt:lpstr>
      <vt:lpstr>Romanticism!</vt:lpstr>
      <vt:lpstr>Romanticism is… </vt:lpstr>
      <vt:lpstr>Romanticism is…</vt:lpstr>
      <vt:lpstr>Romanticism is…</vt:lpstr>
      <vt:lpstr>Romanticism: 1800-1860</vt:lpstr>
      <vt:lpstr>Autumn on Hudson River</vt:lpstr>
      <vt:lpstr>Immigrants Crossing the Plains</vt:lpstr>
      <vt:lpstr>Kindred Spirits</vt:lpstr>
      <vt:lpstr>NATURE!  </vt:lpstr>
      <vt:lpstr>The 5 I’s:</vt:lpstr>
      <vt:lpstr>The Romantic Hero</vt:lpstr>
      <vt:lpstr>When I Heard the Learn’d Astronomer</vt:lpstr>
      <vt:lpstr>How does Whitman’s poem reflect a Romantic attitude?   </vt:lpstr>
      <vt:lpstr>Dark Romanticism</vt:lpstr>
      <vt:lpstr>Edgar Allen Poe:  January 19, 1809 – October 7, 1849</vt:lpstr>
      <vt:lpstr>Nathaniel Hawthorne:   1804-1864</vt:lpstr>
      <vt:lpstr>Herman Melville: 1819-1891</vt:lpstr>
      <vt:lpstr>Transcendentalism</vt:lpstr>
      <vt:lpstr>Transcendentalism</vt:lpstr>
      <vt:lpstr>Ralph Waldo Emerson:  1803-1882</vt:lpstr>
      <vt:lpstr>Henry David Thoreau: 1817-1862</vt:lpstr>
      <vt:lpstr>Walden; or Life in the Woods</vt:lpstr>
      <vt:lpstr>Resistance to Civil Government, AKA Civil Disobedience (1849)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tiffanyn.dimatteo</dc:creator>
  <cp:lastModifiedBy>Tiffany DiMatteo</cp:lastModifiedBy>
  <cp:revision>26</cp:revision>
  <dcterms:created xsi:type="dcterms:W3CDTF">2013-12-05T16:29:48Z</dcterms:created>
  <dcterms:modified xsi:type="dcterms:W3CDTF">2018-02-28T18:30:31Z</dcterms:modified>
</cp:coreProperties>
</file>