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780" y="25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5C70C-AA11-4062-8AF3-68EFC392BAFE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257FA-9D4F-4B02-A188-AA0C4D5349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5C70C-AA11-4062-8AF3-68EFC392BAFE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257FA-9D4F-4B02-A188-AA0C4D534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5C70C-AA11-4062-8AF3-68EFC392BAFE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257FA-9D4F-4B02-A188-AA0C4D534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5C70C-AA11-4062-8AF3-68EFC392BAFE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257FA-9D4F-4B02-A188-AA0C4D534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5C70C-AA11-4062-8AF3-68EFC392BAFE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257FA-9D4F-4B02-A188-AA0C4D5349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5C70C-AA11-4062-8AF3-68EFC392BAFE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257FA-9D4F-4B02-A188-AA0C4D534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5C70C-AA11-4062-8AF3-68EFC392BAFE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257FA-9D4F-4B02-A188-AA0C4D534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5C70C-AA11-4062-8AF3-68EFC392BAFE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257FA-9D4F-4B02-A188-AA0C4D534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5C70C-AA11-4062-8AF3-68EFC392BAFE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257FA-9D4F-4B02-A188-AA0C4D5349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5C70C-AA11-4062-8AF3-68EFC392BAFE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257FA-9D4F-4B02-A188-AA0C4D534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A5C70C-AA11-4062-8AF3-68EFC392BAFE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0257FA-9D4F-4B02-A188-AA0C4D5349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9A5C70C-AA11-4062-8AF3-68EFC392BAFE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30257FA-9D4F-4B02-A188-AA0C4D5349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Claim/Data/Warrant Argument Modeling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Adapted from Stephen </a:t>
            </a:r>
            <a:r>
              <a:rPr lang="en-US" dirty="0" err="1" smtClean="0"/>
              <a:t>Toulmin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on your own!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3 different colored highlighters, identify the CLAIMS, the DATA, and the WARRANTS in each of the paragraphs on the handouts (from actual student GP essays!).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Claims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14400"/>
            <a:ext cx="7498080" cy="5791200"/>
          </a:xfrm>
        </p:spPr>
        <p:txBody>
          <a:bodyPr>
            <a:normAutofit fontScale="25000" lnSpcReduction="20000"/>
          </a:bodyPr>
          <a:lstStyle/>
          <a:p>
            <a:r>
              <a:rPr lang="en-US" sz="8400" i="1" dirty="0" smtClean="0"/>
              <a:t>Definition: </a:t>
            </a:r>
            <a:r>
              <a:rPr lang="en-US" sz="8400" dirty="0" smtClean="0"/>
              <a:t>A claim states your position on the issue you have chosen to write about. </a:t>
            </a:r>
          </a:p>
          <a:p>
            <a:pPr>
              <a:buNone/>
            </a:pPr>
            <a:r>
              <a:rPr lang="en-US" sz="8400" dirty="0" smtClean="0"/>
              <a:t>A good claim is</a:t>
            </a:r>
            <a:r>
              <a:rPr lang="en-US" sz="8400" dirty="0" smtClean="0">
                <a:sym typeface="Wingdings" pitchFamily="2" charset="2"/>
              </a:rPr>
              <a:t></a:t>
            </a:r>
            <a:endParaRPr lang="en-US" sz="8400" dirty="0" smtClean="0"/>
          </a:p>
          <a:p>
            <a:r>
              <a:rPr lang="en-US" sz="8400" dirty="0" smtClean="0"/>
              <a:t>  </a:t>
            </a:r>
            <a:r>
              <a:rPr lang="en-US" sz="8400" u="sng" dirty="0" smtClean="0"/>
              <a:t>not obvious.</a:t>
            </a:r>
            <a:r>
              <a:rPr lang="en-US" sz="8400" dirty="0" smtClean="0"/>
              <a:t>  Why bother proving a point nobody could disagree with? </a:t>
            </a:r>
          </a:p>
          <a:p>
            <a:r>
              <a:rPr lang="en-US" sz="8400" u="sng" dirty="0" smtClean="0"/>
              <a:t>engaging</a:t>
            </a:r>
            <a:r>
              <a:rPr lang="en-US" sz="8400" dirty="0" smtClean="0"/>
              <a:t>.  Consider your audience's attention span and make interesting claims which point out new ideas: teach the reader something new. </a:t>
            </a:r>
          </a:p>
          <a:p>
            <a:r>
              <a:rPr lang="en-US" sz="8400" u="sng" dirty="0" smtClean="0"/>
              <a:t>not overly vague.</a:t>
            </a:r>
            <a:r>
              <a:rPr lang="en-US" sz="8400" dirty="0" smtClean="0"/>
              <a:t>  Attacking enormous issues whole leads only to generalizations and vague assertions; refrain from making a book-size claim. </a:t>
            </a:r>
          </a:p>
          <a:p>
            <a:r>
              <a:rPr lang="en-US" sz="8400" u="sng" dirty="0" smtClean="0"/>
              <a:t>logical;</a:t>
            </a:r>
            <a:r>
              <a:rPr lang="en-US" sz="8400" dirty="0" smtClean="0"/>
              <a:t> it emerges from a </a:t>
            </a:r>
            <a:r>
              <a:rPr lang="en-US" sz="8400" u="sng" dirty="0" smtClean="0"/>
              <a:t>reasonable consideration of evidence</a:t>
            </a:r>
            <a:r>
              <a:rPr lang="en-US" sz="8400" dirty="0" smtClean="0"/>
              <a:t>. (Note: this does not mean that evidence has only one logical interpretation.  Reasonable people often disagree.) </a:t>
            </a:r>
          </a:p>
          <a:p>
            <a:r>
              <a:rPr lang="en-US" sz="8400" u="sng" dirty="0" smtClean="0"/>
              <a:t>debatable.</a:t>
            </a:r>
            <a:r>
              <a:rPr lang="en-US" sz="8400" dirty="0" smtClean="0"/>
              <a:t>  Claims that are purely factual and claims that are only opinion fail this requirement. </a:t>
            </a:r>
          </a:p>
          <a:p>
            <a:r>
              <a:rPr lang="en-US" sz="8400" u="sng" dirty="0" smtClean="0"/>
              <a:t>constructed in a complex sentence.</a:t>
            </a:r>
            <a:r>
              <a:rPr lang="en-US" sz="8400" dirty="0" smtClean="0"/>
              <a:t>  Simple sentences rarely comprehend enough complexity to do justice to a well-conceived opinion.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Exercise</a:t>
            </a:r>
            <a:r>
              <a:rPr lang="en-US" dirty="0" smtClean="0"/>
              <a:t>: Which of the following sentences make(s) a good claim?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1. Teachers are posed with many problems today.</a:t>
            </a:r>
          </a:p>
          <a:p>
            <a:pPr>
              <a:buNone/>
            </a:pPr>
            <a:r>
              <a:rPr lang="en-US" dirty="0" smtClean="0"/>
              <a:t>2.  Polls show that today more minorities own businesses than ever before. </a:t>
            </a:r>
          </a:p>
          <a:p>
            <a:pPr>
              <a:buNone/>
            </a:pPr>
            <a:r>
              <a:rPr lang="en-US" dirty="0" smtClean="0"/>
              <a:t>3.  We must strive with every ounce of our national vigor to ensure that America has a bright future and that truth and justice will abide with us forever. </a:t>
            </a:r>
          </a:p>
          <a:p>
            <a:pPr>
              <a:buNone/>
            </a:pPr>
            <a:r>
              <a:rPr lang="en-US" dirty="0" smtClean="0"/>
              <a:t>4.  Ophelia is my favorite character in </a:t>
            </a:r>
            <a:r>
              <a:rPr lang="en-US" i="1" dirty="0" smtClean="0"/>
              <a:t>Hamlet</a:t>
            </a:r>
            <a:r>
              <a:rPr lang="en-US" dirty="0" smtClean="0"/>
              <a:t> because she is the most interesting. </a:t>
            </a:r>
          </a:p>
          <a:p>
            <a:pPr>
              <a:buNone/>
            </a:pPr>
            <a:r>
              <a:rPr lang="en-US" dirty="0" smtClean="0"/>
              <a:t>5.  If we can put humans on the moon, we can find a cure for the common cold. </a:t>
            </a:r>
          </a:p>
          <a:p>
            <a:pPr>
              <a:buNone/>
            </a:pPr>
            <a:r>
              <a:rPr lang="en-US" dirty="0" smtClean="0"/>
              <a:t>6.  Though they seem mere entertainment, Hollywood movies are actually responsible for reinforcing cultural stereotypes in America.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Data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Autofit/>
          </a:bodyPr>
          <a:lstStyle/>
          <a:p>
            <a:r>
              <a:rPr lang="en-US" sz="2000" i="1" dirty="0" smtClean="0"/>
              <a:t>Definition</a:t>
            </a:r>
            <a:r>
              <a:rPr lang="en-US" sz="2000" dirty="0" smtClean="0"/>
              <a:t>: the evidence which you cite to support your claim.  Like a lawyer presenting evidence to a jury, you must support your claim with facts; an unsupported claim is merely an assertion. </a:t>
            </a:r>
          </a:p>
          <a:p>
            <a:pPr>
              <a:buNone/>
            </a:pPr>
            <a:r>
              <a:rPr lang="en-US" sz="2000" dirty="0" smtClean="0"/>
              <a:t>Data can include: </a:t>
            </a:r>
          </a:p>
          <a:p>
            <a:pPr lvl="0"/>
            <a:r>
              <a:rPr lang="en-US" sz="2000" u="sng" dirty="0" smtClean="0"/>
              <a:t>Facts or statistics</a:t>
            </a:r>
            <a:r>
              <a:rPr lang="en-US" sz="2000" dirty="0" smtClean="0"/>
              <a:t>—objectively determined data about your topic. (Note: just what constitutes "objective" may be open to debate.) </a:t>
            </a:r>
          </a:p>
          <a:p>
            <a:pPr lvl="0"/>
            <a:r>
              <a:rPr lang="en-US" sz="2000" u="sng" dirty="0" smtClean="0"/>
              <a:t>Expert opinion</a:t>
            </a:r>
            <a:r>
              <a:rPr lang="en-US" sz="2000" dirty="0" smtClean="0"/>
              <a:t>—the media and scholarly articles/essays are full of learned opinions which you should cite frequently, both to support your argument and to disagree with.  Authors must be quoted and properly cited in your paper. </a:t>
            </a:r>
            <a:endParaRPr lang="en-US" sz="2000" dirty="0" smtClean="0"/>
          </a:p>
          <a:p>
            <a:pPr lvl="0"/>
            <a:r>
              <a:rPr lang="en-US" sz="2000" dirty="0" smtClean="0"/>
              <a:t>Quotes from the text with a citation (56).  </a:t>
            </a:r>
          </a:p>
          <a:p>
            <a:pPr lvl="0"/>
            <a:r>
              <a:rPr lang="en-US" sz="2000" dirty="0" smtClean="0"/>
              <a:t>“Is that true?” (21).  </a:t>
            </a:r>
          </a:p>
          <a:p>
            <a:pPr lvl="0"/>
            <a:r>
              <a:rPr lang="en-US" sz="2000" dirty="0" smtClean="0"/>
              <a:t>“I hope it’s Othello” (22).  </a:t>
            </a:r>
            <a:endParaRPr lang="en-US" sz="2000" dirty="0" smtClean="0"/>
          </a:p>
          <a:p>
            <a:pPr marL="82296" lvl="0" indent="0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Warrant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u="sng" dirty="0" smtClean="0"/>
              <a:t>Definition</a:t>
            </a:r>
            <a:r>
              <a:rPr lang="en-US" u="sng" dirty="0" smtClean="0"/>
              <a:t>: the warrant interprets the data and shows how it supports your claim.  The warrant explains why the data proves the claim. </a:t>
            </a:r>
          </a:p>
          <a:p>
            <a:pPr>
              <a:buNone/>
            </a:pPr>
            <a:r>
              <a:rPr lang="en-US" dirty="0" smtClean="0"/>
              <a:t>EX: In trials, lawyers for opposing sides often agree on the data but hotly dispute the warrants. (And a defense attorney's failure to offer strong warrants may result in a warrant for the defendant's arrest.)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good warrant will…</a:t>
            </a:r>
          </a:p>
          <a:p>
            <a:r>
              <a:rPr lang="en-US" dirty="0" smtClean="0"/>
              <a:t>be a reasonable interpretation of facts. </a:t>
            </a:r>
          </a:p>
          <a:p>
            <a:r>
              <a:rPr lang="en-US" i="1" dirty="0" smtClean="0"/>
              <a:t>not</a:t>
            </a:r>
            <a:r>
              <a:rPr lang="en-US" dirty="0" smtClean="0"/>
              <a:t> make illogical interpretive leaps. </a:t>
            </a:r>
          </a:p>
          <a:p>
            <a:r>
              <a:rPr lang="en-US" i="1" dirty="0" smtClean="0"/>
              <a:t>not</a:t>
            </a:r>
            <a:r>
              <a:rPr lang="en-US" dirty="0" smtClean="0"/>
              <a:t> assume more than the evidence supports. </a:t>
            </a:r>
          </a:p>
          <a:p>
            <a:r>
              <a:rPr lang="en-US" dirty="0" smtClean="0"/>
              <a:t>may consider and respond to possible counter-arguments.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i="1" dirty="0" smtClean="0"/>
              <a:t>Exercise</a:t>
            </a:r>
            <a:r>
              <a:rPr lang="en-US" sz="2700" dirty="0" smtClean="0"/>
              <a:t>: Find warrants which will interpret the data to support the claim in the following passages.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500" dirty="0" smtClean="0"/>
              <a:t>EXAMPLE</a:t>
            </a:r>
          </a:p>
          <a:p>
            <a:r>
              <a:rPr lang="en-US" sz="2500" b="1" dirty="0" smtClean="0"/>
              <a:t>Claim:</a:t>
            </a:r>
            <a:r>
              <a:rPr lang="en-US" sz="2500" dirty="0" smtClean="0"/>
              <a:t>  Technology provides many benefits to students, both inside and outside of the classroom.    </a:t>
            </a:r>
          </a:p>
          <a:p>
            <a:r>
              <a:rPr lang="en-US" sz="2500" b="1" dirty="0" smtClean="0"/>
              <a:t>Data:</a:t>
            </a:r>
            <a:r>
              <a:rPr lang="en-US" sz="2500" dirty="0" smtClean="0"/>
              <a:t>  According to a study by Levin and </a:t>
            </a:r>
            <a:r>
              <a:rPr lang="en-US" sz="2500" dirty="0" err="1" smtClean="0"/>
              <a:t>Arafeh</a:t>
            </a:r>
            <a:r>
              <a:rPr lang="en-US" sz="2500" dirty="0" smtClean="0"/>
              <a:t>, students with access to technology “complete their schoolwork more quickly; their papers and projects are more likely to draw upon up-to-date sources and knowledge; and they are better at juggling their school assignments and extracurricular activities when they use the internet” (ii).</a:t>
            </a:r>
          </a:p>
          <a:p>
            <a:r>
              <a:rPr lang="en-US" sz="2500" b="1" dirty="0" smtClean="0"/>
              <a:t>Warrant:</a:t>
            </a:r>
            <a:r>
              <a:rPr lang="en-US" sz="2500" dirty="0" smtClean="0"/>
              <a:t>  This research proves that students are able to multitask more effectively when technology is integrated into their daily lives.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Claim</a:t>
            </a:r>
            <a:r>
              <a:rPr lang="en-US" dirty="0" smtClean="0"/>
              <a:t>: President Clinton should be applauded for his policies on minority-owned businesses. </a:t>
            </a:r>
          </a:p>
          <a:p>
            <a:pPr>
              <a:buNone/>
            </a:pPr>
            <a:r>
              <a:rPr lang="en-US" b="1" dirty="0" smtClean="0"/>
              <a:t> Data</a:t>
            </a:r>
            <a:r>
              <a:rPr lang="en-US" dirty="0" smtClean="0"/>
              <a:t>: </a:t>
            </a:r>
            <a:r>
              <a:rPr lang="en-US" i="1" dirty="0" smtClean="0"/>
              <a:t>The New York Times </a:t>
            </a:r>
            <a:r>
              <a:rPr lang="en-US" dirty="0" smtClean="0"/>
              <a:t>reports that more minorities own businesses today than ever before. </a:t>
            </a:r>
          </a:p>
          <a:p>
            <a:pPr>
              <a:buNone/>
            </a:pPr>
            <a:r>
              <a:rPr lang="en-US" b="1" dirty="0" smtClean="0"/>
              <a:t> Warrant</a:t>
            </a:r>
            <a:r>
              <a:rPr lang="en-US" dirty="0" smtClean="0"/>
              <a:t>: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Claim</a:t>
            </a:r>
            <a:r>
              <a:rPr lang="en-US" dirty="0" smtClean="0"/>
              <a:t>: President Clinton should be applauded for his policies on minority-owned businesses. </a:t>
            </a:r>
          </a:p>
          <a:p>
            <a:pPr>
              <a:buNone/>
            </a:pPr>
            <a:r>
              <a:rPr lang="en-US" b="1" dirty="0" smtClean="0"/>
              <a:t> Data</a:t>
            </a:r>
            <a:r>
              <a:rPr lang="en-US" dirty="0" smtClean="0"/>
              <a:t>: </a:t>
            </a:r>
            <a:r>
              <a:rPr lang="en-US" i="1" dirty="0" smtClean="0"/>
              <a:t>The New York Times </a:t>
            </a:r>
            <a:r>
              <a:rPr lang="en-US" dirty="0" smtClean="0"/>
              <a:t>reports that more minorities own businesses today than ever before. </a:t>
            </a:r>
          </a:p>
          <a:p>
            <a:pPr>
              <a:buNone/>
            </a:pPr>
            <a:r>
              <a:rPr lang="en-US" b="1" dirty="0" smtClean="0"/>
              <a:t> Warrant</a:t>
            </a:r>
            <a:r>
              <a:rPr lang="en-US" dirty="0" smtClean="0"/>
              <a:t>:  Clinton’s policies have paved the way for more minorities to own their own businesses in today’s society.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7279</TotalTime>
  <Words>308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Claim/Data/Warrant Argument Modeling</vt:lpstr>
      <vt:lpstr>Claims </vt:lpstr>
      <vt:lpstr>Exercise: Which of the following sentences make(s) a good claim? </vt:lpstr>
      <vt:lpstr>Data </vt:lpstr>
      <vt:lpstr>Warrant </vt:lpstr>
      <vt:lpstr>Warrant</vt:lpstr>
      <vt:lpstr>Exercise: Find warrants which will interpret the data to support the claim in the following passages.</vt:lpstr>
      <vt:lpstr>Practice 1</vt:lpstr>
      <vt:lpstr>Practice Response</vt:lpstr>
      <vt:lpstr>Practice on your own! </vt:lpstr>
    </vt:vector>
  </TitlesOfParts>
  <Company>Charlotte Mecklenburg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Claim/Data/Warrant Argument Modeling</dc:title>
  <dc:creator>tiffanyn.dimatteo</dc:creator>
  <cp:lastModifiedBy>Tiffany DiMatteo</cp:lastModifiedBy>
  <cp:revision>5</cp:revision>
  <dcterms:created xsi:type="dcterms:W3CDTF">2012-09-24T12:11:00Z</dcterms:created>
  <dcterms:modified xsi:type="dcterms:W3CDTF">2014-11-03T14:52:14Z</dcterms:modified>
</cp:coreProperties>
</file>